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7.jpg" ContentType="image/jpeg"/>
  <Override PartName="/ppt/media/image18.jpg" ContentType="image/jpeg"/>
  <Override PartName="/ppt/media/image2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75" r:id="rId3"/>
    <p:sldId id="270" r:id="rId4"/>
    <p:sldId id="272" r:id="rId5"/>
    <p:sldId id="274" r:id="rId6"/>
    <p:sldId id="273" r:id="rId7"/>
    <p:sldId id="276" r:id="rId8"/>
    <p:sldId id="257" r:id="rId9"/>
    <p:sldId id="258" r:id="rId10"/>
    <p:sldId id="259" r:id="rId11"/>
    <p:sldId id="260" r:id="rId12"/>
    <p:sldId id="271" r:id="rId13"/>
    <p:sldId id="261" r:id="rId14"/>
    <p:sldId id="262" r:id="rId15"/>
    <p:sldId id="264" r:id="rId16"/>
    <p:sldId id="265" r:id="rId17"/>
    <p:sldId id="266" r:id="rId18"/>
    <p:sldId id="267" r:id="rId19"/>
    <p:sldId id="268" r:id="rId20"/>
    <p:sldId id="26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adele Ogunsanya" initials="OO" lastIdx="1" clrIdx="0">
    <p:extLst>
      <p:ext uri="{19B8F6BF-5375-455C-9EA6-DF929625EA0E}">
        <p15:presenceInfo xmlns:p15="http://schemas.microsoft.com/office/powerpoint/2012/main" userId="5b88aa6b2c6509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92" d="100"/>
          <a:sy n="92" d="100"/>
        </p:scale>
        <p:origin x="28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8FD8F-78A6-40E4-9D0A-B83D90A916EB}"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A0CA8BD-89E3-4FAA-88CA-019CBA2660AA}">
      <dgm:prSet phldrT="[Text]" phldr="1"/>
      <dgm:spPr/>
      <dgm:t>
        <a:bodyPr/>
        <a:lstStyle/>
        <a:p>
          <a:endParaRPr lang="en-US" dirty="0"/>
        </a:p>
      </dgm:t>
    </dgm:pt>
    <dgm:pt modelId="{9D1BDD91-7863-4263-8146-BE48749BC5B1}" type="sibTrans" cxnId="{1E69655F-F192-42E6-A7EC-12A34010C0CB}">
      <dgm:prSet/>
      <dgm:spPr>
        <a:blipFill>
          <a:blip xmlns:r="http://schemas.openxmlformats.org/officeDocument/2006/relationships" r:embed="rId1">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rcRect/>
          <a:stretch>
            <a:fillRect l="-39000" r="-39000"/>
          </a:stretch>
        </a:blipFill>
      </dgm:spPr>
      <dgm:t>
        <a:bodyPr/>
        <a:lstStyle/>
        <a:p>
          <a:endParaRPr lang="en-US"/>
        </a:p>
      </dgm:t>
    </dgm:pt>
    <dgm:pt modelId="{D4A1612B-EA07-41CA-B111-7DD48D243262}" type="parTrans" cxnId="{1E69655F-F192-42E6-A7EC-12A34010C0CB}">
      <dgm:prSet/>
      <dgm:spPr/>
      <dgm:t>
        <a:bodyPr/>
        <a:lstStyle/>
        <a:p>
          <a:endParaRPr lang="en-US"/>
        </a:p>
      </dgm:t>
    </dgm:pt>
    <dgm:pt modelId="{82D42373-FF29-4F0A-B7A9-02E08F0B1933}" type="pres">
      <dgm:prSet presAssocID="{F778FD8F-78A6-40E4-9D0A-B83D90A916EB}" presName="Name0" presStyleCnt="0">
        <dgm:presLayoutVars>
          <dgm:chMax val="7"/>
          <dgm:chPref val="7"/>
          <dgm:dir/>
        </dgm:presLayoutVars>
      </dgm:prSet>
      <dgm:spPr/>
    </dgm:pt>
    <dgm:pt modelId="{8216D415-8295-4582-B6D1-8EEB8FCDFCF7}" type="pres">
      <dgm:prSet presAssocID="{F778FD8F-78A6-40E4-9D0A-B83D90A916EB}" presName="Name1" presStyleCnt="0"/>
      <dgm:spPr/>
    </dgm:pt>
    <dgm:pt modelId="{D6946ADA-746E-4CA0-AF7A-A4B8C61CC060}" type="pres">
      <dgm:prSet presAssocID="{9D1BDD91-7863-4263-8146-BE48749BC5B1}" presName="picture_1" presStyleCnt="0"/>
      <dgm:spPr/>
    </dgm:pt>
    <dgm:pt modelId="{421BE4E8-9413-4414-8482-D1E4BA7B16EC}" type="pres">
      <dgm:prSet presAssocID="{9D1BDD91-7863-4263-8146-BE48749BC5B1}" presName="pictureRepeatNode" presStyleLbl="alignImgPlace1" presStyleIdx="0" presStyleCnt="1" custLinFactNeighborX="49236" custLinFactNeighborY="-12766"/>
      <dgm:spPr/>
    </dgm:pt>
    <dgm:pt modelId="{C9CF21A5-D7ED-454C-B35F-77D0C8EB0FD9}" type="pres">
      <dgm:prSet presAssocID="{9A0CA8BD-89E3-4FAA-88CA-019CBA2660AA}" presName="text_1" presStyleLbl="node1" presStyleIdx="0" presStyleCnt="0" custScaleY="6444">
        <dgm:presLayoutVars>
          <dgm:bulletEnabled val="1"/>
        </dgm:presLayoutVars>
      </dgm:prSet>
      <dgm:spPr/>
    </dgm:pt>
  </dgm:ptLst>
  <dgm:cxnLst>
    <dgm:cxn modelId="{1E69655F-F192-42E6-A7EC-12A34010C0CB}" srcId="{F778FD8F-78A6-40E4-9D0A-B83D90A916EB}" destId="{9A0CA8BD-89E3-4FAA-88CA-019CBA2660AA}" srcOrd="0" destOrd="0" parTransId="{D4A1612B-EA07-41CA-B111-7DD48D243262}" sibTransId="{9D1BDD91-7863-4263-8146-BE48749BC5B1}"/>
    <dgm:cxn modelId="{1A572658-811B-475C-8FEE-6CC35CDB71D5}" type="presOf" srcId="{F778FD8F-78A6-40E4-9D0A-B83D90A916EB}" destId="{82D42373-FF29-4F0A-B7A9-02E08F0B1933}" srcOrd="0" destOrd="0" presId="urn:microsoft.com/office/officeart/2008/layout/CircularPictureCallout"/>
    <dgm:cxn modelId="{45EE6B7A-9C58-4035-AE88-0F18975370A8}" type="presOf" srcId="{9A0CA8BD-89E3-4FAA-88CA-019CBA2660AA}" destId="{C9CF21A5-D7ED-454C-B35F-77D0C8EB0FD9}" srcOrd="0" destOrd="0" presId="urn:microsoft.com/office/officeart/2008/layout/CircularPictureCallout"/>
    <dgm:cxn modelId="{BEB1C7E2-EF7A-4392-A2EE-58CCE8AFFE66}" type="presOf" srcId="{9D1BDD91-7863-4263-8146-BE48749BC5B1}" destId="{421BE4E8-9413-4414-8482-D1E4BA7B16EC}" srcOrd="0" destOrd="0" presId="urn:microsoft.com/office/officeart/2008/layout/CircularPictureCallout"/>
    <dgm:cxn modelId="{9EC7BEE2-34DE-4E76-B8BD-D5D5F726A257}" type="presParOf" srcId="{82D42373-FF29-4F0A-B7A9-02E08F0B1933}" destId="{8216D415-8295-4582-B6D1-8EEB8FCDFCF7}" srcOrd="0" destOrd="0" presId="urn:microsoft.com/office/officeart/2008/layout/CircularPictureCallout"/>
    <dgm:cxn modelId="{880E00A9-EC7C-44AF-8E2F-684E834E11D6}" type="presParOf" srcId="{8216D415-8295-4582-B6D1-8EEB8FCDFCF7}" destId="{D6946ADA-746E-4CA0-AF7A-A4B8C61CC060}" srcOrd="0" destOrd="0" presId="urn:microsoft.com/office/officeart/2008/layout/CircularPictureCallout"/>
    <dgm:cxn modelId="{4A01D774-6EB4-45F1-B4D3-35F3D59DBB67}" type="presParOf" srcId="{D6946ADA-746E-4CA0-AF7A-A4B8C61CC060}" destId="{421BE4E8-9413-4414-8482-D1E4BA7B16EC}" srcOrd="0" destOrd="0" presId="urn:microsoft.com/office/officeart/2008/layout/CircularPictureCallout"/>
    <dgm:cxn modelId="{E7F594A6-BBAC-47E5-95A5-6E6E16782BFA}" type="presParOf" srcId="{8216D415-8295-4582-B6D1-8EEB8FCDFCF7}" destId="{C9CF21A5-D7ED-454C-B35F-77D0C8EB0FD9}"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4E8-9413-4414-8482-D1E4BA7B16EC}">
      <dsp:nvSpPr>
        <dsp:cNvPr id="0" name=""/>
        <dsp:cNvSpPr/>
      </dsp:nvSpPr>
      <dsp:spPr>
        <a:xfrm>
          <a:off x="2133482" y="0"/>
          <a:ext cx="2149908" cy="2149908"/>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rcRect/>
          <a:stretch>
            <a:fillRect l="-39000" r="-3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CF21A5-D7ED-454C-B35F-77D0C8EB0FD9}">
      <dsp:nvSpPr>
        <dsp:cNvPr id="0" name=""/>
        <dsp:cNvSpPr/>
      </dsp:nvSpPr>
      <dsp:spPr>
        <a:xfrm>
          <a:off x="1461937" y="1607255"/>
          <a:ext cx="1375941" cy="45718"/>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US" sz="500" kern="1200" dirty="0"/>
        </a:p>
      </dsp:txBody>
      <dsp:txXfrm>
        <a:off x="1461937" y="1607255"/>
        <a:ext cx="1375941" cy="4571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609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348132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4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2784036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49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E3D41-BF96-4302-BF61-DF7375BB9420}"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329353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E3D41-BF96-4302-BF61-DF7375BB9420}" type="datetimeFigureOut">
              <a:rPr lang="en-US" smtClean="0"/>
              <a:t>7/16/2018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2065436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E3D41-BF96-4302-BF61-DF7375BB9420}" type="datetimeFigureOut">
              <a:rPr lang="en-US" smtClean="0"/>
              <a:t>7/16/2018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288674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E3D41-BF96-4302-BF61-DF7375BB9420}" type="datetimeFigureOut">
              <a:rPr lang="en-US" smtClean="0"/>
              <a:t>7/16/2018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28772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10E3D41-BF96-4302-BF61-DF7375BB9420}"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141113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0E3D41-BF96-4302-BF61-DF7375BB9420}"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7EA89-78E8-47A1-9896-4713C055E02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73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10E3D41-BF96-4302-BF61-DF7375BB9420}" type="datetimeFigureOut">
              <a:rPr lang="en-US" smtClean="0"/>
              <a:t>7/16/2018</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097EA89-78E8-47A1-9896-4713C055E02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83550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Horz">
          <a:fgClr>
            <a:schemeClr val="accent1"/>
          </a:fgClr>
          <a:bgClr>
            <a:schemeClr val="bg1"/>
          </a:bgClr>
        </a:patt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12E786-6232-4181-A106-87204B494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AAD6E7-1957-4975-99DD-32B0A8D8107D}"/>
              </a:ext>
            </a:extLst>
          </p:cNvPr>
          <p:cNvSpPr>
            <a:spLocks noGrp="1"/>
          </p:cNvSpPr>
          <p:nvPr>
            <p:ph type="ctrTitle"/>
          </p:nvPr>
        </p:nvSpPr>
        <p:spPr>
          <a:xfrm>
            <a:off x="3483891" y="5825975"/>
            <a:ext cx="5388810" cy="514414"/>
          </a:xfrm>
          <a:effectLst>
            <a:outerShdw blurRad="50800" dist="38100" dir="5400000" algn="t" rotWithShape="0">
              <a:prstClr val="black">
                <a:alpha val="40000"/>
              </a:prstClr>
            </a:outerShdw>
          </a:effectLst>
        </p:spPr>
        <p:txBody>
          <a:bodyPr>
            <a:normAutofit fontScale="90000"/>
          </a:bodyPr>
          <a:lstStyle/>
          <a:p>
            <a:pPr algn="ctr"/>
            <a:r>
              <a:rPr lang="en-US" dirty="0">
                <a:ln w="0">
                  <a:solidFill>
                    <a:schemeClr val="bg2"/>
                  </a:solidFill>
                </a:ln>
                <a:solidFill>
                  <a:schemeClr val="bg1"/>
                </a:solidFill>
                <a:effectLst>
                  <a:outerShdw blurRad="38100" dist="19050" dir="2700000" algn="tl" rotWithShape="0">
                    <a:schemeClr val="dk1">
                      <a:alpha val="40000"/>
                    </a:schemeClr>
                  </a:outerShdw>
                </a:effectLst>
                <a:latin typeface="Franklin Gothic Heavy" panose="020B0903020102020204" pitchFamily="34" charset="0"/>
              </a:rPr>
              <a:t>Starbucks Distribution Analysis</a:t>
            </a:r>
            <a:br>
              <a:rPr lang="en-US" dirty="0">
                <a:ln w="0">
                  <a:solidFill>
                    <a:schemeClr val="bg2"/>
                  </a:solidFill>
                </a:ln>
                <a:solidFill>
                  <a:schemeClr val="bg1"/>
                </a:solidFill>
                <a:effectLst>
                  <a:outerShdw blurRad="38100" dist="19050" dir="2700000" algn="tl" rotWithShape="0">
                    <a:schemeClr val="dk1">
                      <a:alpha val="40000"/>
                    </a:schemeClr>
                  </a:outerShdw>
                </a:effectLst>
              </a:rPr>
            </a:br>
            <a:endParaRPr lang="en-US" dirty="0">
              <a:ln>
                <a:solidFill>
                  <a:schemeClr val="bg2"/>
                </a:solidFill>
              </a:ln>
              <a:solidFill>
                <a:schemeClr val="bg1"/>
              </a:solidFill>
            </a:endParaRPr>
          </a:p>
        </p:txBody>
      </p:sp>
      <p:sp>
        <p:nvSpPr>
          <p:cNvPr id="3" name="Subtitle 2">
            <a:extLst>
              <a:ext uri="{FF2B5EF4-FFF2-40B4-BE49-F238E27FC236}">
                <a16:creationId xmlns:a16="http://schemas.microsoft.com/office/drawing/2014/main" id="{E62E3C5F-3A62-493D-B2FE-969AA32085EB}"/>
              </a:ext>
            </a:extLst>
          </p:cNvPr>
          <p:cNvSpPr>
            <a:spLocks noGrp="1"/>
          </p:cNvSpPr>
          <p:nvPr>
            <p:ph type="subTitle" idx="1"/>
          </p:nvPr>
        </p:nvSpPr>
        <p:spPr>
          <a:xfrm>
            <a:off x="8692896" y="4283481"/>
            <a:ext cx="3200400" cy="1463040"/>
          </a:xfrm>
        </p:spPr>
        <p:txBody>
          <a:bodyPr/>
          <a:lstStyle/>
          <a:p>
            <a:r>
              <a:rPr lang="en-US" dirty="0"/>
              <a:t>The</a:t>
            </a:r>
          </a:p>
        </p:txBody>
      </p:sp>
      <p:sp>
        <p:nvSpPr>
          <p:cNvPr id="4" name="TextBox 3">
            <a:extLst>
              <a:ext uri="{FF2B5EF4-FFF2-40B4-BE49-F238E27FC236}">
                <a16:creationId xmlns:a16="http://schemas.microsoft.com/office/drawing/2014/main" id="{7E04135C-0338-4EC3-B74C-DDE3C4B213FF}"/>
              </a:ext>
            </a:extLst>
          </p:cNvPr>
          <p:cNvSpPr txBox="1"/>
          <p:nvPr/>
        </p:nvSpPr>
        <p:spPr>
          <a:xfrm>
            <a:off x="1838907" y="4697449"/>
            <a:ext cx="2959465" cy="369332"/>
          </a:xfrm>
          <a:prstGeom prst="rect">
            <a:avLst/>
          </a:prstGeom>
          <a:noFill/>
        </p:spPr>
        <p:txBody>
          <a:bodyPr wrap="none" rtlCol="0">
            <a:spAutoFit/>
          </a:bodyPr>
          <a:lstStyle/>
          <a:p>
            <a:r>
              <a:rPr lang="en-US" dirty="0"/>
              <a:t>Store Distribution Analysis</a:t>
            </a:r>
          </a:p>
        </p:txBody>
      </p:sp>
    </p:spTree>
    <p:extLst>
      <p:ext uri="{BB962C8B-B14F-4D97-AF65-F5344CB8AC3E}">
        <p14:creationId xmlns:p14="http://schemas.microsoft.com/office/powerpoint/2010/main" val="35811453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9069-13F4-4714-B2FF-080B2EBC41D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F8CAB28-1C2F-45FC-891D-53FAA7AC71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467"/>
            <a:ext cx="12192000" cy="6764867"/>
          </a:xfrm>
        </p:spPr>
      </p:pic>
      <p:sp>
        <p:nvSpPr>
          <p:cNvPr id="6" name="TextBox 5">
            <a:extLst>
              <a:ext uri="{FF2B5EF4-FFF2-40B4-BE49-F238E27FC236}">
                <a16:creationId xmlns:a16="http://schemas.microsoft.com/office/drawing/2014/main" id="{E7E81294-C6E4-4B49-BD37-AA4290620CFD}"/>
              </a:ext>
            </a:extLst>
          </p:cNvPr>
          <p:cNvSpPr txBox="1"/>
          <p:nvPr/>
        </p:nvSpPr>
        <p:spPr>
          <a:xfrm>
            <a:off x="306386" y="101600"/>
            <a:ext cx="3810000" cy="2954655"/>
          </a:xfrm>
          <a:prstGeom prst="rect">
            <a:avLst/>
          </a:prstGeom>
          <a:noFill/>
        </p:spPr>
        <p:txBody>
          <a:bodyPr wrap="square" rtlCol="0">
            <a:spAutoFit/>
          </a:bodyPr>
          <a:lstStyle/>
          <a:p>
            <a:r>
              <a:rPr lang="en-US" sz="2400" dirty="0">
                <a:solidFill>
                  <a:schemeClr val="tx2"/>
                </a:solidFill>
                <a:latin typeface="Cooper Black" panose="0208090404030B020404" pitchFamily="18" charset="0"/>
              </a:rPr>
              <a:t>Starbucks Stores across United States:</a:t>
            </a:r>
          </a:p>
          <a:p>
            <a:endParaRPr lang="en-US" sz="1200" u="sng" dirty="0"/>
          </a:p>
          <a:p>
            <a:pPr marL="285750" indent="-285750">
              <a:buFont typeface="Wingdings" panose="05000000000000000000" pitchFamily="2" charset="2"/>
              <a:buChar char="ü"/>
            </a:pPr>
            <a:r>
              <a:rPr lang="en-US" dirty="0">
                <a:latin typeface="Bahnschrift SemiBold SemiConden" panose="020B0502040204020203" pitchFamily="34" charset="0"/>
              </a:rPr>
              <a:t>There are  13,930 Starbucks Stores Across the US as at 2017 till Date.</a:t>
            </a:r>
          </a:p>
          <a:p>
            <a:pPr marL="285750" indent="-285750">
              <a:buFont typeface="Wingdings" panose="05000000000000000000" pitchFamily="2" charset="2"/>
              <a:buChar char="ü"/>
            </a:pPr>
            <a:endParaRPr lang="en-US" dirty="0">
              <a:latin typeface="Bahnschrift SemiBold SemiConden" panose="020B0502040204020203" pitchFamily="34" charset="0"/>
            </a:endParaRPr>
          </a:p>
          <a:p>
            <a:pPr marL="285750" indent="-285750">
              <a:buFont typeface="Wingdings" panose="05000000000000000000" pitchFamily="2" charset="2"/>
              <a:buChar char="ü"/>
            </a:pPr>
            <a:r>
              <a:rPr lang="en-US" dirty="0">
                <a:latin typeface="Bahnschrift SemiBold SemiConden" panose="020B0502040204020203" pitchFamily="34" charset="0"/>
              </a:rPr>
              <a:t>8,222 Stores are Company Operated while 5708 are Licensed Stores </a:t>
            </a:r>
          </a:p>
          <a:p>
            <a:endParaRPr lang="en-US" dirty="0">
              <a:latin typeface="Bahnschrift SemiBold SemiConden" panose="020B0502040204020203" pitchFamily="34" charset="0"/>
            </a:endParaRPr>
          </a:p>
          <a:p>
            <a:endParaRPr lang="en-US" dirty="0"/>
          </a:p>
        </p:txBody>
      </p:sp>
      <p:pic>
        <p:nvPicPr>
          <p:cNvPr id="8" name="Picture 7">
            <a:extLst>
              <a:ext uri="{FF2B5EF4-FFF2-40B4-BE49-F238E27FC236}">
                <a16:creationId xmlns:a16="http://schemas.microsoft.com/office/drawing/2014/main" id="{11A46C2D-B0D1-4076-918A-79464FF77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81" y="-8467"/>
            <a:ext cx="6857999" cy="6857999"/>
          </a:xfrm>
          <a:prstGeom prst="rect">
            <a:avLst/>
          </a:prstGeom>
        </p:spPr>
      </p:pic>
    </p:spTree>
    <p:extLst>
      <p:ext uri="{BB962C8B-B14F-4D97-AF65-F5344CB8AC3E}">
        <p14:creationId xmlns:p14="http://schemas.microsoft.com/office/powerpoint/2010/main" val="1846485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B857-B460-4DF3-8C09-92AFD6E5474B}"/>
              </a:ext>
            </a:extLst>
          </p:cNvPr>
          <p:cNvSpPr>
            <a:spLocks noGrp="1"/>
          </p:cNvSpPr>
          <p:nvPr>
            <p:ph type="title"/>
          </p:nvPr>
        </p:nvSpPr>
        <p:spPr/>
        <p:txBody>
          <a:bodyPr/>
          <a:lstStyle/>
          <a:p>
            <a:r>
              <a:rPr lang="en-US" sz="2400" dirty="0">
                <a:latin typeface="Cooper Black" panose="0208090404030B020404" pitchFamily="18" charset="0"/>
              </a:rPr>
              <a:t>Starbucks STORES Vs Nearby Coffee Shops</a:t>
            </a:r>
            <a:br>
              <a:rPr lang="en-US" sz="2400" dirty="0">
                <a:latin typeface="Cooper Black" panose="0208090404030B020404" pitchFamily="18" charset="0"/>
              </a:rPr>
            </a:br>
            <a:r>
              <a:rPr lang="en-US" sz="2400" dirty="0">
                <a:latin typeface="Cooper Black" panose="0208090404030B020404" pitchFamily="18" charset="0"/>
              </a:rPr>
              <a:t>by Zip codes</a:t>
            </a:r>
          </a:p>
        </p:txBody>
      </p:sp>
      <p:pic>
        <p:nvPicPr>
          <p:cNvPr id="5" name="Content Placeholder 4">
            <a:extLst>
              <a:ext uri="{FF2B5EF4-FFF2-40B4-BE49-F238E27FC236}">
                <a16:creationId xmlns:a16="http://schemas.microsoft.com/office/drawing/2014/main" id="{94D70A1A-D34C-4011-B4B2-2813E16CA4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1981" y="-1"/>
            <a:ext cx="4036413" cy="2269375"/>
          </a:xfrm>
        </p:spPr>
      </p:pic>
      <p:sp>
        <p:nvSpPr>
          <p:cNvPr id="4" name="TextBox 3">
            <a:extLst>
              <a:ext uri="{FF2B5EF4-FFF2-40B4-BE49-F238E27FC236}">
                <a16:creationId xmlns:a16="http://schemas.microsoft.com/office/drawing/2014/main" id="{9748D494-D962-49DA-8278-7E1BA1FE6A48}"/>
              </a:ext>
            </a:extLst>
          </p:cNvPr>
          <p:cNvSpPr txBox="1"/>
          <p:nvPr/>
        </p:nvSpPr>
        <p:spPr>
          <a:xfrm>
            <a:off x="1024128" y="5777345"/>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D6C7BEB3-84B9-4CC5-9D17-61FEB61CF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265" y="1692133"/>
            <a:ext cx="8034953" cy="4017477"/>
          </a:xfrm>
          <a:prstGeom prst="rect">
            <a:avLst/>
          </a:prstGeom>
        </p:spPr>
      </p:pic>
      <p:sp>
        <p:nvSpPr>
          <p:cNvPr id="10" name="TextBox 9">
            <a:extLst>
              <a:ext uri="{FF2B5EF4-FFF2-40B4-BE49-F238E27FC236}">
                <a16:creationId xmlns:a16="http://schemas.microsoft.com/office/drawing/2014/main" id="{D2AD3D9B-06F5-4495-A518-3392BA240EFA}"/>
              </a:ext>
            </a:extLst>
          </p:cNvPr>
          <p:cNvSpPr txBox="1"/>
          <p:nvPr/>
        </p:nvSpPr>
        <p:spPr>
          <a:xfrm>
            <a:off x="1024128" y="5854289"/>
            <a:ext cx="10492872" cy="584775"/>
          </a:xfrm>
          <a:prstGeom prst="rect">
            <a:avLst/>
          </a:prstGeom>
          <a:noFill/>
        </p:spPr>
        <p:txBody>
          <a:bodyPr wrap="none" rtlCol="0">
            <a:spAutoFit/>
          </a:bodyPr>
          <a:lstStyle/>
          <a:p>
            <a:r>
              <a:rPr lang="en-US" sz="1600" dirty="0"/>
              <a:t>From the bar chart Visualization, Picking the first 20 stores all over USA, California obviously has the highest number of Stores,</a:t>
            </a:r>
          </a:p>
          <a:p>
            <a:r>
              <a:rPr lang="en-US" sz="1600" dirty="0"/>
              <a:t>Followed by Texas and the 20</a:t>
            </a:r>
            <a:r>
              <a:rPr lang="en-US" sz="1600" baseline="30000" dirty="0"/>
              <a:t>th</a:t>
            </a:r>
            <a:r>
              <a:rPr lang="en-US" sz="1600" dirty="0"/>
              <a:t> State is Cincinnati. </a:t>
            </a:r>
          </a:p>
        </p:txBody>
      </p:sp>
    </p:spTree>
    <p:extLst>
      <p:ext uri="{BB962C8B-B14F-4D97-AF65-F5344CB8AC3E}">
        <p14:creationId xmlns:p14="http://schemas.microsoft.com/office/powerpoint/2010/main" val="1629734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FA9631-228F-49D6-AAD6-53B36B7C1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918" y="612761"/>
            <a:ext cx="6993082" cy="4662055"/>
          </a:xfrm>
          <a:prstGeom prst="rect">
            <a:avLst/>
          </a:prstGeom>
        </p:spPr>
      </p:pic>
      <p:sp>
        <p:nvSpPr>
          <p:cNvPr id="3" name="Rectangle 2">
            <a:extLst>
              <a:ext uri="{FF2B5EF4-FFF2-40B4-BE49-F238E27FC236}">
                <a16:creationId xmlns:a16="http://schemas.microsoft.com/office/drawing/2014/main" id="{DEF6BB4B-C408-4754-AA6A-F50A73CC9832}"/>
              </a:ext>
            </a:extLst>
          </p:cNvPr>
          <p:cNvSpPr/>
          <p:nvPr/>
        </p:nvSpPr>
        <p:spPr>
          <a:xfrm>
            <a:off x="3048000" y="404199"/>
            <a:ext cx="6096000" cy="646331"/>
          </a:xfrm>
          <a:prstGeom prst="rect">
            <a:avLst/>
          </a:prstGeom>
        </p:spPr>
        <p:txBody>
          <a:bodyPr>
            <a:spAutoFit/>
          </a:bodyPr>
          <a:lstStyle/>
          <a:p>
            <a:r>
              <a:rPr lang="en-US" dirty="0">
                <a:latin typeface="Cooper Black" panose="0208090404030B020404" pitchFamily="18" charset="0"/>
              </a:rPr>
              <a:t>Starbucks STORES Vs Nearby Coffee Shops</a:t>
            </a:r>
            <a:br>
              <a:rPr lang="en-US" dirty="0">
                <a:latin typeface="Cooper Black" panose="0208090404030B020404" pitchFamily="18" charset="0"/>
              </a:rPr>
            </a:br>
            <a:r>
              <a:rPr lang="en-US" dirty="0">
                <a:latin typeface="Cooper Black" panose="0208090404030B020404" pitchFamily="18" charset="0"/>
              </a:rPr>
              <a:t>by Zip codes</a:t>
            </a:r>
            <a:endParaRPr lang="en-US" dirty="0"/>
          </a:p>
        </p:txBody>
      </p:sp>
      <p:sp>
        <p:nvSpPr>
          <p:cNvPr id="4" name="TextBox 3">
            <a:extLst>
              <a:ext uri="{FF2B5EF4-FFF2-40B4-BE49-F238E27FC236}">
                <a16:creationId xmlns:a16="http://schemas.microsoft.com/office/drawing/2014/main" id="{53746512-8C51-4483-8C42-A43FE84CBD73}"/>
              </a:ext>
            </a:extLst>
          </p:cNvPr>
          <p:cNvSpPr txBox="1"/>
          <p:nvPr/>
        </p:nvSpPr>
        <p:spPr>
          <a:xfrm>
            <a:off x="566473" y="5088603"/>
            <a:ext cx="11367664" cy="1477328"/>
          </a:xfrm>
          <a:prstGeom prst="rect">
            <a:avLst/>
          </a:prstGeom>
          <a:noFill/>
        </p:spPr>
        <p:txBody>
          <a:bodyPr wrap="none" rtlCol="0">
            <a:spAutoFit/>
          </a:bodyPr>
          <a:lstStyle/>
          <a:p>
            <a:r>
              <a:rPr lang="en-US" dirty="0"/>
              <a:t>The Scatter plot shown in this diagram is not 100% accurate because while </a:t>
            </a:r>
            <a:r>
              <a:rPr lang="en-US" dirty="0" err="1"/>
              <a:t>i</a:t>
            </a:r>
            <a:r>
              <a:rPr lang="en-US" dirty="0"/>
              <a:t> was using the google API to generate every</a:t>
            </a:r>
          </a:p>
          <a:p>
            <a:r>
              <a:rPr lang="en-US" dirty="0"/>
              <a:t> nearby Store around all the Starbucks shop, I was not getting the correct data to display all the nearby store. </a:t>
            </a:r>
          </a:p>
          <a:p>
            <a:r>
              <a:rPr lang="en-US" dirty="0"/>
              <a:t>Because looking at the Scatter it is showing that 90% of every coffee shop in the US are Starbucks which is absolutely </a:t>
            </a:r>
          </a:p>
          <a:p>
            <a:r>
              <a:rPr lang="en-US" dirty="0"/>
              <a:t>not true but the Google API search was able to  Display few of the nearby stores which is represented by the yellow dots. </a:t>
            </a:r>
          </a:p>
          <a:p>
            <a:r>
              <a:rPr lang="en-US" dirty="0"/>
              <a:t>So with this Approach I can’t really tell how Competitive all nearby Coffee stores are to the Starbucks shop in the US.</a:t>
            </a:r>
          </a:p>
        </p:txBody>
      </p:sp>
    </p:spTree>
    <p:extLst>
      <p:ext uri="{BB962C8B-B14F-4D97-AF65-F5344CB8AC3E}">
        <p14:creationId xmlns:p14="http://schemas.microsoft.com/office/powerpoint/2010/main" val="454113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2CB4-50B7-46FC-A051-7FFC3FA736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21CD83E-0ED4-4E7B-A784-2708ED15D7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FC3B4107-5111-45C9-9DF8-7B73404AD6FF}"/>
              </a:ext>
            </a:extLst>
          </p:cNvPr>
          <p:cNvSpPr txBox="1"/>
          <p:nvPr/>
        </p:nvSpPr>
        <p:spPr>
          <a:xfrm>
            <a:off x="58189" y="332509"/>
            <a:ext cx="11795760" cy="1077218"/>
          </a:xfrm>
          <a:prstGeom prst="rect">
            <a:avLst/>
          </a:prstGeom>
          <a:noFill/>
        </p:spPr>
        <p:txBody>
          <a:bodyPr wrap="square" rtlCol="0">
            <a:spAutoFit/>
          </a:bodyPr>
          <a:lstStyle/>
          <a:p>
            <a:r>
              <a:rPr lang="en-US" sz="3200" dirty="0">
                <a:solidFill>
                  <a:schemeClr val="bg1"/>
                </a:solidFill>
                <a:latin typeface="Cooper Black" panose="0208090404030B020404" pitchFamily="18" charset="0"/>
                <a:ea typeface="Chalkduster" charset="0"/>
                <a:cs typeface="Chalkduster" charset="0"/>
              </a:rPr>
              <a:t>Starbucks Demographics Distribution Facts Across the USA</a:t>
            </a:r>
            <a:endParaRPr lang="en-US" sz="3200" dirty="0">
              <a:solidFill>
                <a:schemeClr val="bg1"/>
              </a:solidFill>
              <a:latin typeface="Cooper Black" panose="0208090404030B020404" pitchFamily="18" charset="0"/>
            </a:endParaRPr>
          </a:p>
        </p:txBody>
      </p:sp>
      <p:sp>
        <p:nvSpPr>
          <p:cNvPr id="7" name="TextBox 6">
            <a:extLst>
              <a:ext uri="{FF2B5EF4-FFF2-40B4-BE49-F238E27FC236}">
                <a16:creationId xmlns:a16="http://schemas.microsoft.com/office/drawing/2014/main" id="{5B2EB6B3-4F06-42A6-B41B-D470D4DBECDA}"/>
              </a:ext>
            </a:extLst>
          </p:cNvPr>
          <p:cNvSpPr txBox="1"/>
          <p:nvPr/>
        </p:nvSpPr>
        <p:spPr>
          <a:xfrm>
            <a:off x="290945" y="2013251"/>
            <a:ext cx="5079076" cy="2862322"/>
          </a:xfrm>
          <a:prstGeom prst="rect">
            <a:avLst/>
          </a:prstGeom>
          <a:noFill/>
        </p:spPr>
        <p:txBody>
          <a:bodyPr wrap="square" rtlCol="0">
            <a:spAutoFit/>
          </a:bodyPr>
          <a:lstStyle/>
          <a:p>
            <a:r>
              <a:rPr lang="en-US" dirty="0">
                <a:solidFill>
                  <a:schemeClr val="tx2">
                    <a:lumMod val="60000"/>
                    <a:lumOff val="40000"/>
                  </a:schemeClr>
                </a:solidFill>
                <a:latin typeface="Gill Sans Ultra Bold" panose="020B0A02020104020203" pitchFamily="34" charset="0"/>
                <a:ea typeface="Chalkduster" charset="0"/>
                <a:cs typeface="Chalkduster" charset="0"/>
              </a:rPr>
              <a:t>Does population per state or race have any relationship with store count ?</a:t>
            </a:r>
          </a:p>
          <a:p>
            <a:pPr marL="285750" indent="-285750">
              <a:buFont typeface="Wingdings" charset="2"/>
              <a:buChar char="q"/>
            </a:pPr>
            <a:endParaRPr lang="en-US" dirty="0">
              <a:solidFill>
                <a:schemeClr val="tx2">
                  <a:lumMod val="60000"/>
                  <a:lumOff val="40000"/>
                </a:schemeClr>
              </a:solidFill>
              <a:latin typeface="Gill Sans Ultra Bold" panose="020B0A02020104020203" pitchFamily="34" charset="0"/>
              <a:ea typeface="Chalkduster" charset="0"/>
              <a:cs typeface="Chalkduster" charset="0"/>
            </a:endParaRPr>
          </a:p>
          <a:p>
            <a:r>
              <a:rPr lang="en-US" dirty="0">
                <a:solidFill>
                  <a:schemeClr val="tx2">
                    <a:lumMod val="60000"/>
                    <a:lumOff val="40000"/>
                  </a:schemeClr>
                </a:solidFill>
                <a:latin typeface="Gill Sans Ultra Bold" panose="020B0A02020104020203" pitchFamily="34" charset="0"/>
                <a:ea typeface="Chalkduster" charset="0"/>
                <a:cs typeface="Chalkduster" charset="0"/>
              </a:rPr>
              <a:t>Does Starbucks target a specific age group?</a:t>
            </a:r>
          </a:p>
          <a:p>
            <a:pPr marL="285750" indent="-285750">
              <a:buFont typeface="Wingdings" charset="2"/>
              <a:buChar char="q"/>
            </a:pPr>
            <a:endParaRPr lang="en-US" dirty="0">
              <a:solidFill>
                <a:schemeClr val="tx2">
                  <a:lumMod val="60000"/>
                  <a:lumOff val="40000"/>
                </a:schemeClr>
              </a:solidFill>
              <a:latin typeface="Gill Sans Ultra Bold" panose="020B0A02020104020203" pitchFamily="34" charset="0"/>
              <a:ea typeface="Chalkduster" charset="0"/>
              <a:cs typeface="Chalkduster" charset="0"/>
            </a:endParaRPr>
          </a:p>
          <a:p>
            <a:r>
              <a:rPr lang="en-US" dirty="0">
                <a:solidFill>
                  <a:schemeClr val="tx2">
                    <a:lumMod val="60000"/>
                    <a:lumOff val="40000"/>
                  </a:schemeClr>
                </a:solidFill>
                <a:latin typeface="Gill Sans Ultra Bold" panose="020B0A02020104020203" pitchFamily="34" charset="0"/>
                <a:ea typeface="Chalkduster" charset="0"/>
                <a:cs typeface="Chalkduster" charset="0"/>
              </a:rPr>
              <a:t>Does income have any relationship with store distributions?</a:t>
            </a:r>
          </a:p>
          <a:p>
            <a:pPr marL="285750" indent="-285750">
              <a:buFont typeface="Wingdings" charset="2"/>
              <a:buChar char="q"/>
            </a:pPr>
            <a:endParaRPr lang="en-US" dirty="0">
              <a:solidFill>
                <a:schemeClr val="tx2">
                  <a:lumMod val="60000"/>
                  <a:lumOff val="40000"/>
                </a:schemeClr>
              </a:solidFill>
              <a:latin typeface="Gill Sans Ultra Bold" panose="020B0A02020104020203" pitchFamily="34" charset="0"/>
              <a:ea typeface="Chalkduster" charset="0"/>
              <a:cs typeface="Chalkduster" charset="0"/>
            </a:endParaRPr>
          </a:p>
        </p:txBody>
      </p:sp>
    </p:spTree>
    <p:extLst>
      <p:ext uri="{BB962C8B-B14F-4D97-AF65-F5344CB8AC3E}">
        <p14:creationId xmlns:p14="http://schemas.microsoft.com/office/powerpoint/2010/main" val="7782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75BBFC-F5FF-4529-987C-A2F9F6153F39}"/>
              </a:ext>
            </a:extLst>
          </p:cNvPr>
          <p:cNvSpPr/>
          <p:nvPr/>
        </p:nvSpPr>
        <p:spPr>
          <a:xfrm>
            <a:off x="0" y="1"/>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2C21A1-DEF3-416E-AA75-B2274E68DE8B}"/>
              </a:ext>
            </a:extLst>
          </p:cNvPr>
          <p:cNvSpPr>
            <a:spLocks noGrp="1"/>
          </p:cNvSpPr>
          <p:nvPr>
            <p:ph type="title"/>
          </p:nvPr>
        </p:nvSpPr>
        <p:spPr/>
        <p:txBody>
          <a:bodyPr>
            <a:normAutofit/>
          </a:bodyPr>
          <a:lstStyle/>
          <a:p>
            <a:r>
              <a:rPr lang="en-US" sz="2400" u="sng" dirty="0">
                <a:solidFill>
                  <a:srgbClr val="00B050"/>
                </a:solidFill>
                <a:latin typeface="Franklin Gothic Heavy" panose="020B0903020102020204" pitchFamily="34" charset="0"/>
                <a:ea typeface="Chalkduster" charset="0"/>
                <a:cs typeface="Chalkduster" charset="0"/>
              </a:rPr>
              <a:t>Starbucks Stores  Count </a:t>
            </a:r>
            <a:br>
              <a:rPr lang="en-US" sz="2400" u="sng" dirty="0">
                <a:solidFill>
                  <a:srgbClr val="00B050"/>
                </a:solidFill>
                <a:latin typeface="Franklin Gothic Heavy" panose="020B0903020102020204" pitchFamily="34" charset="0"/>
                <a:ea typeface="Chalkduster" charset="0"/>
                <a:cs typeface="Chalkduster" charset="0"/>
              </a:rPr>
            </a:br>
            <a:r>
              <a:rPr lang="en-US" sz="2400" u="sng" dirty="0">
                <a:solidFill>
                  <a:srgbClr val="00B050"/>
                </a:solidFill>
                <a:latin typeface="Franklin Gothic Heavy" panose="020B0903020102020204" pitchFamily="34" charset="0"/>
                <a:ea typeface="Chalkduster" charset="0"/>
                <a:cs typeface="Chalkduster" charset="0"/>
              </a:rPr>
              <a:t>based on Race in the US by STATE</a:t>
            </a:r>
            <a:br>
              <a:rPr lang="en-US" sz="2400" u="sng" dirty="0">
                <a:solidFill>
                  <a:srgbClr val="00B050"/>
                </a:solidFill>
                <a:latin typeface="Franklin Gothic Heavy" panose="020B0903020102020204" pitchFamily="34" charset="0"/>
                <a:ea typeface="Chalkduster" charset="0"/>
                <a:cs typeface="Chalkduster" charset="0"/>
              </a:rPr>
            </a:br>
            <a:endParaRPr lang="en-US" sz="2400" dirty="0"/>
          </a:p>
        </p:txBody>
      </p:sp>
      <p:pic>
        <p:nvPicPr>
          <p:cNvPr id="8" name="Picture 7">
            <a:extLst>
              <a:ext uri="{FF2B5EF4-FFF2-40B4-BE49-F238E27FC236}">
                <a16:creationId xmlns:a16="http://schemas.microsoft.com/office/drawing/2014/main" id="{F50B7129-8CBA-4424-AE27-8635B6168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209" y="1849952"/>
            <a:ext cx="6634249" cy="4422832"/>
          </a:xfrm>
          <a:prstGeom prst="rect">
            <a:avLst/>
          </a:prstGeom>
        </p:spPr>
      </p:pic>
      <p:sp>
        <p:nvSpPr>
          <p:cNvPr id="11" name="Rectangle 10">
            <a:extLst>
              <a:ext uri="{FF2B5EF4-FFF2-40B4-BE49-F238E27FC236}">
                <a16:creationId xmlns:a16="http://schemas.microsoft.com/office/drawing/2014/main" id="{F67EDECF-75BD-493E-B671-E4B1FFB02AC7}"/>
              </a:ext>
            </a:extLst>
          </p:cNvPr>
          <p:cNvSpPr/>
          <p:nvPr/>
        </p:nvSpPr>
        <p:spPr>
          <a:xfrm>
            <a:off x="762000" y="726526"/>
            <a:ext cx="6096000" cy="523220"/>
          </a:xfrm>
          <a:prstGeom prst="rect">
            <a:avLst/>
          </a:prstGeom>
        </p:spPr>
        <p:txBody>
          <a:bodyPr>
            <a:spAutoFit/>
          </a:bodyPr>
          <a:lstStyle/>
          <a:p>
            <a:endParaRPr lang="en-US" sz="2800" u="sng" dirty="0">
              <a:solidFill>
                <a:srgbClr val="00B050"/>
              </a:solidFill>
              <a:latin typeface="Franklin Gothic Heavy" panose="020B0903020102020204" pitchFamily="34" charset="0"/>
              <a:ea typeface="Chalkduster" charset="0"/>
              <a:cs typeface="Chalkduster" charset="0"/>
            </a:endParaRPr>
          </a:p>
        </p:txBody>
      </p:sp>
      <p:sp>
        <p:nvSpPr>
          <p:cNvPr id="12" name="TextBox 11">
            <a:extLst>
              <a:ext uri="{FF2B5EF4-FFF2-40B4-BE49-F238E27FC236}">
                <a16:creationId xmlns:a16="http://schemas.microsoft.com/office/drawing/2014/main" id="{32B7426B-9544-48CC-8C20-E55A007A5D75}"/>
              </a:ext>
            </a:extLst>
          </p:cNvPr>
          <p:cNvSpPr txBox="1"/>
          <p:nvPr/>
        </p:nvSpPr>
        <p:spPr>
          <a:xfrm>
            <a:off x="498764" y="2205414"/>
            <a:ext cx="4929445" cy="3693319"/>
          </a:xfrm>
          <a:prstGeom prst="rect">
            <a:avLst/>
          </a:prstGeom>
          <a:noFill/>
        </p:spPr>
        <p:txBody>
          <a:bodyPr wrap="square" rtlCol="0">
            <a:spAutoFit/>
          </a:bodyPr>
          <a:lstStyle/>
          <a:p>
            <a:endParaRPr lang="en-US" dirty="0">
              <a:latin typeface="Berlin Sans FB Demi" panose="020E0802020502020306" pitchFamily="34" charset="0"/>
            </a:endParaRPr>
          </a:p>
          <a:p>
            <a:r>
              <a:rPr lang="en-US" dirty="0">
                <a:latin typeface="Berlin Sans FB Demi" panose="020E0802020502020306" pitchFamily="34" charset="0"/>
              </a:rPr>
              <a:t> As we can see from the Bar Chart that </a:t>
            </a:r>
            <a:r>
              <a:rPr lang="en-US" dirty="0">
                <a:solidFill>
                  <a:srgbClr val="FF0000"/>
                </a:solidFill>
                <a:latin typeface="Berlin Sans FB Demi" panose="020E0802020502020306" pitchFamily="34" charset="0"/>
              </a:rPr>
              <a:t>California, Texas, Florida, New York and Illinois</a:t>
            </a:r>
          </a:p>
          <a:p>
            <a:r>
              <a:rPr lang="en-US" dirty="0">
                <a:solidFill>
                  <a:srgbClr val="FF0000"/>
                </a:solidFill>
                <a:latin typeface="Berlin Sans FB Demi" panose="020E0802020502020306" pitchFamily="34" charset="0"/>
              </a:rPr>
              <a:t>[2821, 1,042,  694, 645,  575]  </a:t>
            </a:r>
            <a:r>
              <a:rPr lang="en-US" dirty="0">
                <a:latin typeface="Berlin Sans FB Demi" panose="020E0802020502020306" pitchFamily="34" charset="0"/>
              </a:rPr>
              <a:t>pretty has a the highest number of Store across the US, Which obviously indicates that there a relationship of Starbucks Stores and Population.   </a:t>
            </a:r>
          </a:p>
          <a:p>
            <a:endParaRPr lang="en-US" dirty="0">
              <a:latin typeface="Berlin Sans FB Demi" panose="020E0802020502020306" pitchFamily="34" charset="0"/>
            </a:endParaRPr>
          </a:p>
          <a:p>
            <a:r>
              <a:rPr lang="en-US" dirty="0">
                <a:latin typeface="Berlin Sans FB Demi" panose="020E0802020502020306" pitchFamily="34" charset="0"/>
              </a:rPr>
              <a:t>Also </a:t>
            </a:r>
            <a:r>
              <a:rPr lang="en-US" dirty="0">
                <a:solidFill>
                  <a:srgbClr val="FF0000"/>
                </a:solidFill>
                <a:latin typeface="Berlin Sans FB Demi" panose="020E0802020502020306" pitchFamily="34" charset="0"/>
              </a:rPr>
              <a:t>Washington DC, Detroit, Arkansas, North Dakota, Vermont , Rhode Island and Wyoming</a:t>
            </a:r>
            <a:r>
              <a:rPr lang="en-US" dirty="0">
                <a:latin typeface="Berlin Sans FB Demi" panose="020E0802020502020306" pitchFamily="34" charset="0"/>
              </a:rPr>
              <a:t> has few Stores which could depend on Population around these states. </a:t>
            </a:r>
          </a:p>
        </p:txBody>
      </p:sp>
    </p:spTree>
    <p:extLst>
      <p:ext uri="{BB962C8B-B14F-4D97-AF65-F5344CB8AC3E}">
        <p14:creationId xmlns:p14="http://schemas.microsoft.com/office/powerpoint/2010/main" val="3200716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D409-0C59-4E54-9573-60E77AB87110}"/>
              </a:ext>
            </a:extLst>
          </p:cNvPr>
          <p:cNvSpPr>
            <a:spLocks noGrp="1"/>
          </p:cNvSpPr>
          <p:nvPr>
            <p:ph type="title"/>
          </p:nvPr>
        </p:nvSpPr>
        <p:spPr>
          <a:xfrm>
            <a:off x="325398" y="426915"/>
            <a:ext cx="5358966" cy="706964"/>
          </a:xfrm>
        </p:spPr>
        <p:txBody>
          <a:bodyPr>
            <a:normAutofit fontScale="90000"/>
          </a:bodyPr>
          <a:lstStyle/>
          <a:p>
            <a:r>
              <a:rPr lang="en-US" sz="3200" dirty="0">
                <a:solidFill>
                  <a:schemeClr val="tx1"/>
                </a:solidFill>
                <a:latin typeface="Gill Sans Ultra Bold" panose="020B0A02020104020203" pitchFamily="34" charset="0"/>
              </a:rPr>
              <a:t>STARBUCKS TARGET </a:t>
            </a:r>
            <a:br>
              <a:rPr lang="en-US" sz="3200" dirty="0">
                <a:solidFill>
                  <a:schemeClr val="tx1"/>
                </a:solidFill>
                <a:latin typeface="Gill Sans Ultra Bold" panose="020B0A02020104020203" pitchFamily="34" charset="0"/>
              </a:rPr>
            </a:br>
            <a:r>
              <a:rPr lang="en-US" sz="3200" dirty="0">
                <a:solidFill>
                  <a:schemeClr val="tx1"/>
                </a:solidFill>
                <a:latin typeface="Gill Sans Ultra Bold" panose="020B0A02020104020203" pitchFamily="34" charset="0"/>
              </a:rPr>
              <a:t>BY AGE GROUP</a:t>
            </a:r>
          </a:p>
        </p:txBody>
      </p:sp>
      <p:pic>
        <p:nvPicPr>
          <p:cNvPr id="4" name="Picture 3">
            <a:extLst>
              <a:ext uri="{FF2B5EF4-FFF2-40B4-BE49-F238E27FC236}">
                <a16:creationId xmlns:a16="http://schemas.microsoft.com/office/drawing/2014/main" id="{0EBF44FC-EED5-453E-8BB5-2641A4EE5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48" y="1369409"/>
            <a:ext cx="5459452" cy="5297205"/>
          </a:xfrm>
          <a:prstGeom prst="rect">
            <a:avLst/>
          </a:prstGeom>
        </p:spPr>
      </p:pic>
      <p:sp>
        <p:nvSpPr>
          <p:cNvPr id="8" name="TextBox 7">
            <a:extLst>
              <a:ext uri="{FF2B5EF4-FFF2-40B4-BE49-F238E27FC236}">
                <a16:creationId xmlns:a16="http://schemas.microsoft.com/office/drawing/2014/main" id="{0578CBA7-9BA1-4F9F-8AF1-13EF7A897003}"/>
              </a:ext>
            </a:extLst>
          </p:cNvPr>
          <p:cNvSpPr txBox="1"/>
          <p:nvPr/>
        </p:nvSpPr>
        <p:spPr>
          <a:xfrm>
            <a:off x="7835649" y="1695634"/>
            <a:ext cx="2092750" cy="4644753"/>
          </a:xfrm>
          <a:prstGeom prst="rect">
            <a:avLst/>
          </a:prstGeom>
          <a:noFill/>
        </p:spPr>
        <p:txBody>
          <a:bodyPr wrap="square" rtlCol="0">
            <a:spAutoFit/>
          </a:bodyPr>
          <a:lstStyle/>
          <a:p>
            <a:pPr algn="just"/>
            <a:r>
              <a:rPr lang="en-US" dirty="0">
                <a:solidFill>
                  <a:schemeClr val="accent2">
                    <a:lumMod val="50000"/>
                  </a:schemeClr>
                </a:solidFill>
                <a:latin typeface="Franklin Gothic Heavy" panose="020B0903020102020204" pitchFamily="34" charset="0"/>
              </a:rPr>
              <a:t>Based on the Pie Chart Analysis, Starbucks stores target the Age group individuals  35-55 (57.5%)</a:t>
            </a:r>
          </a:p>
          <a:p>
            <a:pPr algn="just"/>
            <a:endParaRPr lang="en-US" dirty="0">
              <a:solidFill>
                <a:schemeClr val="accent2">
                  <a:lumMod val="50000"/>
                </a:schemeClr>
              </a:solidFill>
              <a:latin typeface="Franklin Gothic Heavy" panose="020B0903020102020204" pitchFamily="34" charset="0"/>
            </a:endParaRPr>
          </a:p>
          <a:p>
            <a:pPr algn="just"/>
            <a:r>
              <a:rPr lang="en-US" dirty="0">
                <a:solidFill>
                  <a:schemeClr val="accent2">
                    <a:lumMod val="50000"/>
                  </a:schemeClr>
                </a:solidFill>
                <a:latin typeface="Franklin Gothic Heavy" panose="020B0903020102020204" pitchFamily="34" charset="0"/>
              </a:rPr>
              <a:t>Young Adult Individual 18-35 (37.3%)</a:t>
            </a:r>
          </a:p>
          <a:p>
            <a:pPr algn="just"/>
            <a:endParaRPr lang="en-US" dirty="0">
              <a:solidFill>
                <a:schemeClr val="accent2">
                  <a:lumMod val="50000"/>
                </a:schemeClr>
              </a:solidFill>
              <a:latin typeface="Franklin Gothic Heavy" panose="020B0903020102020204" pitchFamily="34" charset="0"/>
            </a:endParaRPr>
          </a:p>
          <a:p>
            <a:pPr algn="just"/>
            <a:r>
              <a:rPr lang="en-US" dirty="0">
                <a:solidFill>
                  <a:schemeClr val="accent2">
                    <a:lumMod val="50000"/>
                  </a:schemeClr>
                </a:solidFill>
                <a:latin typeface="Franklin Gothic Heavy" panose="020B0903020102020204" pitchFamily="34" charset="0"/>
              </a:rPr>
              <a:t>And Few number of Store are found amongst individual 55-70 (3.7%)</a:t>
            </a:r>
          </a:p>
        </p:txBody>
      </p:sp>
    </p:spTree>
    <p:extLst>
      <p:ext uri="{BB962C8B-B14F-4D97-AF65-F5344CB8AC3E}">
        <p14:creationId xmlns:p14="http://schemas.microsoft.com/office/powerpoint/2010/main" val="210848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15DF91A-C4C1-49B3-A872-262EF83259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320" y="1409582"/>
            <a:ext cx="5603359" cy="5448418"/>
          </a:xfrm>
        </p:spPr>
      </p:pic>
      <p:sp>
        <p:nvSpPr>
          <p:cNvPr id="9" name="Rectangle 8">
            <a:extLst>
              <a:ext uri="{FF2B5EF4-FFF2-40B4-BE49-F238E27FC236}">
                <a16:creationId xmlns:a16="http://schemas.microsoft.com/office/drawing/2014/main" id="{529E60D1-CED5-4690-BFD8-43860E3B1E77}"/>
              </a:ext>
            </a:extLst>
          </p:cNvPr>
          <p:cNvSpPr/>
          <p:nvPr/>
        </p:nvSpPr>
        <p:spPr>
          <a:xfrm>
            <a:off x="7926224" y="949268"/>
            <a:ext cx="2222269" cy="5355312"/>
          </a:xfrm>
          <a:prstGeom prst="rect">
            <a:avLst/>
          </a:prstGeom>
        </p:spPr>
        <p:txBody>
          <a:bodyPr wrap="square">
            <a:spAutoFit/>
          </a:bodyPr>
          <a:lstStyle/>
          <a:p>
            <a:pPr algn="just"/>
            <a:r>
              <a:rPr lang="en-US" dirty="0">
                <a:solidFill>
                  <a:schemeClr val="accent2">
                    <a:lumMod val="50000"/>
                  </a:schemeClr>
                </a:solidFill>
                <a:latin typeface="Franklin Gothic Heavy" panose="020B0903020102020204" pitchFamily="34" charset="0"/>
              </a:rPr>
              <a:t>Based on the Pie Chart Analysis, Starbucks stores target the individuals  that earns 60,000 – 120,000  (57.6%)</a:t>
            </a:r>
          </a:p>
          <a:p>
            <a:pPr algn="just"/>
            <a:endParaRPr lang="en-US" dirty="0">
              <a:solidFill>
                <a:schemeClr val="accent2">
                  <a:lumMod val="50000"/>
                </a:schemeClr>
              </a:solidFill>
              <a:latin typeface="Franklin Gothic Heavy" panose="020B0903020102020204" pitchFamily="34" charset="0"/>
            </a:endParaRPr>
          </a:p>
          <a:p>
            <a:pPr algn="just"/>
            <a:r>
              <a:rPr lang="en-US" dirty="0">
                <a:solidFill>
                  <a:schemeClr val="accent2">
                    <a:lumMod val="50000"/>
                  </a:schemeClr>
                </a:solidFill>
                <a:latin typeface="Franklin Gothic Heavy" panose="020B0903020102020204" pitchFamily="34" charset="0"/>
              </a:rPr>
              <a:t>Young Adult Individual that earns less than 60,000  (30.7%)</a:t>
            </a:r>
          </a:p>
          <a:p>
            <a:pPr algn="just"/>
            <a:endParaRPr lang="en-US" dirty="0">
              <a:solidFill>
                <a:schemeClr val="accent2">
                  <a:lumMod val="50000"/>
                </a:schemeClr>
              </a:solidFill>
              <a:latin typeface="Franklin Gothic Heavy" panose="020B0903020102020204" pitchFamily="34" charset="0"/>
            </a:endParaRPr>
          </a:p>
          <a:p>
            <a:pPr algn="just"/>
            <a:r>
              <a:rPr lang="en-US" dirty="0">
                <a:solidFill>
                  <a:schemeClr val="accent2">
                    <a:lumMod val="50000"/>
                  </a:schemeClr>
                </a:solidFill>
                <a:latin typeface="Franklin Gothic Heavy" panose="020B0903020102020204" pitchFamily="34" charset="0"/>
              </a:rPr>
              <a:t>And Few number of Store are found amongst individual that earns 180,000 – 240,000  (10.8%)</a:t>
            </a:r>
          </a:p>
        </p:txBody>
      </p:sp>
      <p:sp>
        <p:nvSpPr>
          <p:cNvPr id="6" name="Rectangle 5">
            <a:extLst>
              <a:ext uri="{FF2B5EF4-FFF2-40B4-BE49-F238E27FC236}">
                <a16:creationId xmlns:a16="http://schemas.microsoft.com/office/drawing/2014/main" id="{33576A4A-5741-4DB1-9183-CAFE3455DD75}"/>
              </a:ext>
            </a:extLst>
          </p:cNvPr>
          <p:cNvSpPr/>
          <p:nvPr/>
        </p:nvSpPr>
        <p:spPr>
          <a:xfrm>
            <a:off x="189534" y="299591"/>
            <a:ext cx="6653815" cy="1077218"/>
          </a:xfrm>
          <a:prstGeom prst="rect">
            <a:avLst/>
          </a:prstGeom>
        </p:spPr>
        <p:txBody>
          <a:bodyPr wrap="square">
            <a:spAutoFit/>
          </a:bodyPr>
          <a:lstStyle/>
          <a:p>
            <a:r>
              <a:rPr lang="en-US" sz="3200" dirty="0">
                <a:latin typeface="Gill Sans Ultra Bold" panose="020B0A02020104020203" pitchFamily="34" charset="0"/>
              </a:rPr>
              <a:t>STARBUCKS TARGET </a:t>
            </a:r>
            <a:br>
              <a:rPr lang="en-US" sz="3200" dirty="0">
                <a:latin typeface="Gill Sans Ultra Bold" panose="020B0A02020104020203" pitchFamily="34" charset="0"/>
              </a:rPr>
            </a:br>
            <a:r>
              <a:rPr lang="en-US" sz="3200" dirty="0">
                <a:latin typeface="Gill Sans Ultra Bold" panose="020B0A02020104020203" pitchFamily="34" charset="0"/>
              </a:rPr>
              <a:t>BY HOUSEHOLD INCOME</a:t>
            </a:r>
            <a:endParaRPr lang="en-US" sz="3200" dirty="0"/>
          </a:p>
        </p:txBody>
      </p:sp>
    </p:spTree>
    <p:extLst>
      <p:ext uri="{BB962C8B-B14F-4D97-AF65-F5344CB8AC3E}">
        <p14:creationId xmlns:p14="http://schemas.microsoft.com/office/powerpoint/2010/main" val="271687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0C988C-9F77-4514-82E9-ACFADACFB73E}"/>
              </a:ext>
            </a:extLst>
          </p:cNvPr>
          <p:cNvSpPr/>
          <p:nvPr/>
        </p:nvSpPr>
        <p:spPr>
          <a:xfrm>
            <a:off x="0" y="0"/>
            <a:ext cx="12192000" cy="6858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50000"/>
                </a:schemeClr>
              </a:solidFill>
            </a:endParaRPr>
          </a:p>
        </p:txBody>
      </p:sp>
      <p:sp>
        <p:nvSpPr>
          <p:cNvPr id="8" name="TextBox 7">
            <a:extLst>
              <a:ext uri="{FF2B5EF4-FFF2-40B4-BE49-F238E27FC236}">
                <a16:creationId xmlns:a16="http://schemas.microsoft.com/office/drawing/2014/main" id="{3E37E2BE-27EA-48CF-B20D-F2E5A9B2FD3A}"/>
              </a:ext>
            </a:extLst>
          </p:cNvPr>
          <p:cNvSpPr txBox="1"/>
          <p:nvPr/>
        </p:nvSpPr>
        <p:spPr>
          <a:xfrm>
            <a:off x="1249539" y="283634"/>
            <a:ext cx="8904554" cy="461665"/>
          </a:xfrm>
          <a:prstGeom prst="rect">
            <a:avLst/>
          </a:prstGeom>
          <a:noFill/>
        </p:spPr>
        <p:txBody>
          <a:bodyPr wrap="square" rtlCol="0">
            <a:spAutoFit/>
          </a:bodyPr>
          <a:lstStyle/>
          <a:p>
            <a:r>
              <a:rPr lang="en-US" sz="2400" dirty="0">
                <a:solidFill>
                  <a:schemeClr val="bg1"/>
                </a:solidFill>
                <a:latin typeface="Gill Sans Ultra Bold" panose="020B0A02020104020203" pitchFamily="34" charset="0"/>
              </a:rPr>
              <a:t>STARBUCKS GLOBAL DISTRIBUTION ANALYSIS</a:t>
            </a:r>
          </a:p>
        </p:txBody>
      </p:sp>
      <p:sp>
        <p:nvSpPr>
          <p:cNvPr id="11" name="TextBox 10">
            <a:extLst>
              <a:ext uri="{FF2B5EF4-FFF2-40B4-BE49-F238E27FC236}">
                <a16:creationId xmlns:a16="http://schemas.microsoft.com/office/drawing/2014/main" id="{0037BF43-37E5-4544-B973-B259C38B85D0}"/>
              </a:ext>
            </a:extLst>
          </p:cNvPr>
          <p:cNvSpPr txBox="1"/>
          <p:nvPr/>
        </p:nvSpPr>
        <p:spPr>
          <a:xfrm>
            <a:off x="2688336" y="5715000"/>
            <a:ext cx="7104888" cy="338554"/>
          </a:xfrm>
          <a:prstGeom prst="rect">
            <a:avLst/>
          </a:prstGeom>
          <a:noFill/>
        </p:spPr>
        <p:txBody>
          <a:bodyPr wrap="square" rtlCol="0">
            <a:spAutoFit/>
          </a:bodyPr>
          <a:lstStyle/>
          <a:p>
            <a:pPr algn="ctr"/>
            <a:r>
              <a:rPr lang="en-US" sz="1600" b="1" dirty="0">
                <a:solidFill>
                  <a:schemeClr val="bg1"/>
                </a:solidFill>
                <a:latin typeface="Arial Narrow" panose="020B0606020202030204" pitchFamily="34" charset="0"/>
              </a:rPr>
              <a:t>https://sunkanmi.carto.com/builder/c091e279-b1df-4540-b5b8-15da62e445c3/layers</a:t>
            </a:r>
          </a:p>
        </p:txBody>
      </p:sp>
      <p:sp>
        <p:nvSpPr>
          <p:cNvPr id="12" name="TextBox 11">
            <a:extLst>
              <a:ext uri="{FF2B5EF4-FFF2-40B4-BE49-F238E27FC236}">
                <a16:creationId xmlns:a16="http://schemas.microsoft.com/office/drawing/2014/main" id="{F84067D3-FF51-4A9C-9D99-A51E94E2A3BE}"/>
              </a:ext>
            </a:extLst>
          </p:cNvPr>
          <p:cNvSpPr txBox="1"/>
          <p:nvPr/>
        </p:nvSpPr>
        <p:spPr>
          <a:xfrm>
            <a:off x="1088136" y="1549745"/>
            <a:ext cx="2368296" cy="3693319"/>
          </a:xfrm>
          <a:prstGeom prst="rect">
            <a:avLst/>
          </a:prstGeom>
          <a:noFill/>
        </p:spPr>
        <p:txBody>
          <a:bodyPr wrap="square" rtlCol="0">
            <a:spAutoFit/>
          </a:bodyPr>
          <a:lstStyle/>
          <a:p>
            <a:r>
              <a:rPr lang="en-US" dirty="0">
                <a:solidFill>
                  <a:srgbClr val="FFFF00"/>
                </a:solidFill>
                <a:latin typeface="Gill Sans Ultra Bold" panose="020B0A02020104020203" pitchFamily="34" charset="0"/>
              </a:rPr>
              <a:t>As Observed from the link below,</a:t>
            </a:r>
          </a:p>
          <a:p>
            <a:r>
              <a:rPr lang="en-US" dirty="0">
                <a:solidFill>
                  <a:srgbClr val="FFFF00"/>
                </a:solidFill>
                <a:latin typeface="Gill Sans Ultra Bold" panose="020B0A02020104020203" pitchFamily="34" charset="0"/>
              </a:rPr>
              <a:t>There are a lot of Starbucks Store Distribution </a:t>
            </a:r>
          </a:p>
          <a:p>
            <a:r>
              <a:rPr lang="en-US" dirty="0">
                <a:solidFill>
                  <a:srgbClr val="FFFF00"/>
                </a:solidFill>
                <a:latin typeface="Gill Sans Ultra Bold" panose="020B0A02020104020203" pitchFamily="34" charset="0"/>
              </a:rPr>
              <a:t>In the Continent of </a:t>
            </a:r>
            <a:r>
              <a:rPr lang="en-US" dirty="0">
                <a:solidFill>
                  <a:schemeClr val="tx2">
                    <a:lumMod val="20000"/>
                    <a:lumOff val="80000"/>
                  </a:schemeClr>
                </a:solidFill>
                <a:latin typeface="Gill Sans Ultra Bold" panose="020B0A02020104020203" pitchFamily="34" charset="0"/>
              </a:rPr>
              <a:t>North America, Europe and Also Asia.</a:t>
            </a:r>
          </a:p>
        </p:txBody>
      </p:sp>
      <p:sp>
        <p:nvSpPr>
          <p:cNvPr id="13" name="Rectangle 12">
            <a:extLst>
              <a:ext uri="{FF2B5EF4-FFF2-40B4-BE49-F238E27FC236}">
                <a16:creationId xmlns:a16="http://schemas.microsoft.com/office/drawing/2014/main" id="{53D19863-12D7-4421-A073-B6402732B59D}"/>
              </a:ext>
            </a:extLst>
          </p:cNvPr>
          <p:cNvSpPr/>
          <p:nvPr/>
        </p:nvSpPr>
        <p:spPr>
          <a:xfrm>
            <a:off x="8609076" y="954717"/>
            <a:ext cx="2368296" cy="4524315"/>
          </a:xfrm>
          <a:prstGeom prst="rect">
            <a:avLst/>
          </a:prstGeom>
        </p:spPr>
        <p:txBody>
          <a:bodyPr wrap="square">
            <a:spAutoFit/>
          </a:bodyPr>
          <a:lstStyle/>
          <a:p>
            <a:r>
              <a:rPr lang="en-US" dirty="0">
                <a:solidFill>
                  <a:srgbClr val="FFFF00"/>
                </a:solidFill>
                <a:latin typeface="Gill Sans Ultra Bold" panose="020B0A02020104020203" pitchFamily="34" charset="0"/>
              </a:rPr>
              <a:t>Also,</a:t>
            </a:r>
          </a:p>
          <a:p>
            <a:endParaRPr lang="en-US" dirty="0">
              <a:solidFill>
                <a:schemeClr val="accent1">
                  <a:lumMod val="20000"/>
                  <a:lumOff val="80000"/>
                </a:schemeClr>
              </a:solidFill>
              <a:latin typeface="Gill Sans Ultra Bold" panose="020B0A02020104020203" pitchFamily="34" charset="0"/>
            </a:endParaRPr>
          </a:p>
          <a:p>
            <a:r>
              <a:rPr lang="en-US" dirty="0">
                <a:solidFill>
                  <a:schemeClr val="accent1">
                    <a:lumMod val="20000"/>
                    <a:lumOff val="80000"/>
                  </a:schemeClr>
                </a:solidFill>
                <a:latin typeface="Gill Sans Ultra Bold" panose="020B0A02020104020203" pitchFamily="34" charset="0"/>
              </a:rPr>
              <a:t>There are Only three(3) countries in Africa that has Starbucks Stores, Which are Morocco, Egypt and South Africa </a:t>
            </a:r>
          </a:p>
          <a:p>
            <a:endParaRPr lang="en-US" dirty="0">
              <a:solidFill>
                <a:schemeClr val="tx2">
                  <a:lumMod val="20000"/>
                  <a:lumOff val="80000"/>
                </a:schemeClr>
              </a:solidFill>
              <a:latin typeface="Gill Sans Ultra Bold" panose="020B0A02020104020203" pitchFamily="34" charset="0"/>
            </a:endParaRPr>
          </a:p>
          <a:p>
            <a:r>
              <a:rPr lang="en-US" dirty="0">
                <a:solidFill>
                  <a:schemeClr val="tx2">
                    <a:lumMod val="20000"/>
                    <a:lumOff val="80000"/>
                  </a:schemeClr>
                </a:solidFill>
                <a:latin typeface="Gill Sans Ultra Bold" panose="020B0A02020104020203" pitchFamily="34" charset="0"/>
              </a:rPr>
              <a:t>And Few of the Stores are scattered in the Middle East</a:t>
            </a:r>
          </a:p>
        </p:txBody>
      </p:sp>
    </p:spTree>
    <p:extLst>
      <p:ext uri="{BB962C8B-B14F-4D97-AF65-F5344CB8AC3E}">
        <p14:creationId xmlns:p14="http://schemas.microsoft.com/office/powerpoint/2010/main" val="286307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C722-5FEE-42F0-B481-88D883E63652}"/>
              </a:ext>
            </a:extLst>
          </p:cNvPr>
          <p:cNvSpPr>
            <a:spLocks noGrp="1"/>
          </p:cNvSpPr>
          <p:nvPr>
            <p:ph type="title"/>
          </p:nvPr>
        </p:nvSpPr>
        <p:spPr>
          <a:xfrm>
            <a:off x="1024128" y="585216"/>
            <a:ext cx="7013448" cy="694944"/>
          </a:xfrm>
        </p:spPr>
        <p:txBody>
          <a:bodyPr>
            <a:normAutofit fontScale="90000"/>
          </a:bodyPr>
          <a:lstStyle/>
          <a:p>
            <a:r>
              <a:rPr lang="en-US" sz="2800" b="1" dirty="0"/>
              <a:t>STORE OWNERSHIP VS DEMOGRAPHIC RELATIONSHIP</a:t>
            </a:r>
          </a:p>
        </p:txBody>
      </p:sp>
      <p:pic>
        <p:nvPicPr>
          <p:cNvPr id="7" name="Content Placeholder 6">
            <a:extLst>
              <a:ext uri="{FF2B5EF4-FFF2-40B4-BE49-F238E27FC236}">
                <a16:creationId xmlns:a16="http://schemas.microsoft.com/office/drawing/2014/main" id="{ED3F3075-078A-4B17-BD17-C24BF02D2F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0167" y="1131444"/>
            <a:ext cx="8040625" cy="5360417"/>
          </a:xfrm>
        </p:spPr>
      </p:pic>
      <p:sp>
        <p:nvSpPr>
          <p:cNvPr id="8" name="TextBox 7">
            <a:extLst>
              <a:ext uri="{FF2B5EF4-FFF2-40B4-BE49-F238E27FC236}">
                <a16:creationId xmlns:a16="http://schemas.microsoft.com/office/drawing/2014/main" id="{EEDD9ABE-B5C3-470B-A1B8-DE4B213C01E7}"/>
              </a:ext>
            </a:extLst>
          </p:cNvPr>
          <p:cNvSpPr txBox="1"/>
          <p:nvPr/>
        </p:nvSpPr>
        <p:spPr>
          <a:xfrm>
            <a:off x="521208" y="1280160"/>
            <a:ext cx="3336544" cy="5293757"/>
          </a:xfrm>
          <a:prstGeom prst="rect">
            <a:avLst/>
          </a:prstGeom>
          <a:noFill/>
        </p:spPr>
        <p:txBody>
          <a:bodyPr wrap="square" rtlCol="0">
            <a:spAutoFit/>
          </a:bodyPr>
          <a:lstStyle/>
          <a:p>
            <a:pPr lvl="1" algn="just"/>
            <a:r>
              <a:rPr lang="en-US" sz="1600" b="1" dirty="0">
                <a:solidFill>
                  <a:schemeClr val="accent5"/>
                </a:solidFill>
                <a:ea typeface="Chalkduster" charset="0"/>
                <a:cs typeface="Chalkduster" charset="0"/>
              </a:rPr>
              <a:t>From the Bar Chart</a:t>
            </a:r>
          </a:p>
          <a:p>
            <a:pPr lvl="1" algn="just"/>
            <a:r>
              <a:rPr lang="en-US" sz="1600" b="1" dirty="0">
                <a:solidFill>
                  <a:schemeClr val="accent5"/>
                </a:solidFill>
                <a:ea typeface="Chalkduster" charset="0"/>
                <a:cs typeface="Chalkduster" charset="0"/>
              </a:rPr>
              <a:t>It Shows that Most Starbucks Stores in North America are Company Owned and a lot of them are Licensed Owned as well</a:t>
            </a:r>
          </a:p>
          <a:p>
            <a:pPr lvl="1" algn="just"/>
            <a:endParaRPr lang="en-US" sz="1600" b="1" dirty="0">
              <a:solidFill>
                <a:schemeClr val="accent5"/>
              </a:solidFill>
              <a:ea typeface="Chalkduster" charset="0"/>
              <a:cs typeface="Chalkduster" charset="0"/>
            </a:endParaRPr>
          </a:p>
          <a:p>
            <a:pPr lvl="1" algn="just"/>
            <a:endParaRPr lang="en-US" sz="1600" b="1" dirty="0">
              <a:solidFill>
                <a:schemeClr val="accent5"/>
              </a:solidFill>
              <a:ea typeface="Chalkduster" charset="0"/>
              <a:cs typeface="Chalkduster" charset="0"/>
            </a:endParaRPr>
          </a:p>
          <a:p>
            <a:pPr lvl="1" algn="just"/>
            <a:r>
              <a:rPr lang="en-US" sz="1600" b="1" dirty="0">
                <a:solidFill>
                  <a:schemeClr val="accent5"/>
                </a:solidFill>
                <a:ea typeface="Chalkduster" charset="0"/>
                <a:cs typeface="Chalkduster" charset="0"/>
              </a:rPr>
              <a:t>Asia Stores are Mostly Joint Ventures and Few Company and Licensed Owned</a:t>
            </a:r>
          </a:p>
          <a:p>
            <a:pPr lvl="1" algn="just"/>
            <a:endParaRPr lang="en-US" sz="1600" b="1" dirty="0">
              <a:solidFill>
                <a:schemeClr val="accent5"/>
              </a:solidFill>
              <a:ea typeface="Chalkduster" charset="0"/>
              <a:cs typeface="Chalkduster" charset="0"/>
            </a:endParaRPr>
          </a:p>
          <a:p>
            <a:pPr lvl="1" algn="just"/>
            <a:r>
              <a:rPr lang="en-US" sz="1600" b="1" dirty="0">
                <a:solidFill>
                  <a:schemeClr val="accent5"/>
                </a:solidFill>
                <a:ea typeface="Chalkduster" charset="0"/>
                <a:cs typeface="Chalkduster" charset="0"/>
              </a:rPr>
              <a:t>Europe has almost Equal Licensed and Company owned Stores </a:t>
            </a:r>
          </a:p>
          <a:p>
            <a:pPr lvl="1" algn="just"/>
            <a:endParaRPr lang="en-US" sz="1600" b="1" dirty="0">
              <a:solidFill>
                <a:schemeClr val="accent5"/>
              </a:solidFill>
              <a:ea typeface="Chalkduster" charset="0"/>
              <a:cs typeface="Chalkduster" charset="0"/>
            </a:endParaRPr>
          </a:p>
          <a:p>
            <a:pPr lvl="1" algn="just"/>
            <a:r>
              <a:rPr lang="en-US" sz="1600" b="1" dirty="0">
                <a:solidFill>
                  <a:schemeClr val="accent5"/>
                </a:solidFill>
                <a:ea typeface="Chalkduster" charset="0"/>
                <a:cs typeface="Chalkduster" charset="0"/>
              </a:rPr>
              <a:t>Zero Stores in Australia </a:t>
            </a:r>
          </a:p>
          <a:p>
            <a:pPr lvl="1" algn="just"/>
            <a:endParaRPr lang="en-US" sz="1600" b="1" dirty="0">
              <a:solidFill>
                <a:schemeClr val="accent5"/>
              </a:solidFill>
              <a:ea typeface="Chalkduster" charset="0"/>
              <a:cs typeface="Chalkduster" charset="0"/>
            </a:endParaRPr>
          </a:p>
          <a:p>
            <a:pPr lvl="1" algn="just"/>
            <a:r>
              <a:rPr lang="en-US" sz="1600" b="1" dirty="0">
                <a:solidFill>
                  <a:schemeClr val="accent5"/>
                </a:solidFill>
                <a:ea typeface="Chalkduster" charset="0"/>
                <a:cs typeface="Chalkduster" charset="0"/>
              </a:rPr>
              <a:t>And Few Stores are Licensed owned on South Africa </a:t>
            </a:r>
          </a:p>
          <a:p>
            <a:pPr algn="just"/>
            <a:endParaRPr lang="en-US" b="1" dirty="0">
              <a:solidFill>
                <a:schemeClr val="accent5"/>
              </a:solidFill>
            </a:endParaRPr>
          </a:p>
        </p:txBody>
      </p:sp>
    </p:spTree>
    <p:extLst>
      <p:ext uri="{BB962C8B-B14F-4D97-AF65-F5344CB8AC3E}">
        <p14:creationId xmlns:p14="http://schemas.microsoft.com/office/powerpoint/2010/main" val="2364759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55EB-40D1-4F93-8BB1-3C8488BEA63E}"/>
              </a:ext>
            </a:extLst>
          </p:cNvPr>
          <p:cNvSpPr>
            <a:spLocks noGrp="1"/>
          </p:cNvSpPr>
          <p:nvPr>
            <p:ph type="title"/>
          </p:nvPr>
        </p:nvSpPr>
        <p:spPr>
          <a:xfrm>
            <a:off x="1034288" y="343358"/>
            <a:ext cx="9720072" cy="1499616"/>
          </a:xfrm>
        </p:spPr>
        <p:txBody>
          <a:bodyPr>
            <a:normAutofit/>
          </a:bodyPr>
          <a:lstStyle/>
          <a:p>
            <a:r>
              <a:rPr lang="en-US" sz="2400" dirty="0">
                <a:latin typeface="Arial Black" panose="020B0A04020102020204" pitchFamily="34" charset="0"/>
              </a:rPr>
              <a:t>Climate impact on Starbucks stores globally</a:t>
            </a:r>
          </a:p>
        </p:txBody>
      </p:sp>
      <p:pic>
        <p:nvPicPr>
          <p:cNvPr id="5" name="Content Placeholder 4">
            <a:extLst>
              <a:ext uri="{FF2B5EF4-FFF2-40B4-BE49-F238E27FC236}">
                <a16:creationId xmlns:a16="http://schemas.microsoft.com/office/drawing/2014/main" id="{2EB9E132-262F-479B-9872-1F242A3B01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000" y="1093166"/>
            <a:ext cx="6219952" cy="5764834"/>
          </a:xfrm>
        </p:spPr>
      </p:pic>
      <p:sp>
        <p:nvSpPr>
          <p:cNvPr id="6" name="Rectangle 5">
            <a:extLst>
              <a:ext uri="{FF2B5EF4-FFF2-40B4-BE49-F238E27FC236}">
                <a16:creationId xmlns:a16="http://schemas.microsoft.com/office/drawing/2014/main" id="{18ADCB03-3E3F-4BFF-996C-DDDE37125777}"/>
              </a:ext>
            </a:extLst>
          </p:cNvPr>
          <p:cNvSpPr/>
          <p:nvPr/>
        </p:nvSpPr>
        <p:spPr>
          <a:xfrm>
            <a:off x="1600696" y="1564243"/>
            <a:ext cx="3611383" cy="5016758"/>
          </a:xfrm>
          <a:prstGeom prst="rect">
            <a:avLst/>
          </a:prstGeom>
        </p:spPr>
        <p:txBody>
          <a:bodyPr wrap="square">
            <a:spAutoFit/>
          </a:bodyPr>
          <a:lstStyle/>
          <a:p>
            <a:pPr lvl="1"/>
            <a:r>
              <a:rPr lang="en-US" sz="2000" b="1" dirty="0">
                <a:solidFill>
                  <a:schemeClr val="accent2"/>
                </a:solidFill>
                <a:ea typeface="Chalkduster" charset="0"/>
                <a:cs typeface="Chalkduster" charset="0"/>
              </a:rPr>
              <a:t>From the Pie Chart</a:t>
            </a:r>
          </a:p>
          <a:p>
            <a:pPr lvl="1"/>
            <a:r>
              <a:rPr lang="en-US" sz="2000" b="1" dirty="0">
                <a:solidFill>
                  <a:schemeClr val="accent2"/>
                </a:solidFill>
                <a:ea typeface="Chalkduster" charset="0"/>
                <a:cs typeface="Chalkduster" charset="0"/>
              </a:rPr>
              <a:t>It Shows that Most Starbucks Stores are Situated in Cold Region about 68.20% of the Stores are based in Cold Countries globally.</a:t>
            </a:r>
          </a:p>
          <a:p>
            <a:pPr lvl="1"/>
            <a:endParaRPr lang="en-US" sz="2000" b="1" dirty="0">
              <a:solidFill>
                <a:schemeClr val="accent2"/>
              </a:solidFill>
              <a:ea typeface="Chalkduster" charset="0"/>
              <a:cs typeface="Chalkduster" charset="0"/>
            </a:endParaRPr>
          </a:p>
          <a:p>
            <a:pPr lvl="1"/>
            <a:endParaRPr lang="en-US" sz="2000" b="1" dirty="0">
              <a:solidFill>
                <a:schemeClr val="accent2"/>
              </a:solidFill>
              <a:ea typeface="Chalkduster" charset="0"/>
              <a:cs typeface="Chalkduster" charset="0"/>
            </a:endParaRPr>
          </a:p>
          <a:p>
            <a:pPr lvl="1"/>
            <a:r>
              <a:rPr lang="en-US" sz="2000" b="1" dirty="0">
                <a:solidFill>
                  <a:srgbClr val="FF0000"/>
                </a:solidFill>
                <a:ea typeface="Chalkduster" charset="0"/>
                <a:cs typeface="Chalkduster" charset="0"/>
              </a:rPr>
              <a:t>18.20% of the Stores are in Warm Countries.</a:t>
            </a:r>
          </a:p>
          <a:p>
            <a:pPr lvl="1"/>
            <a:endParaRPr lang="en-US" sz="2000" b="1" dirty="0">
              <a:solidFill>
                <a:schemeClr val="accent2"/>
              </a:solidFill>
              <a:ea typeface="Chalkduster" charset="0"/>
              <a:cs typeface="Chalkduster" charset="0"/>
            </a:endParaRPr>
          </a:p>
          <a:p>
            <a:pPr lvl="1"/>
            <a:r>
              <a:rPr lang="en-US" sz="2000" b="1" dirty="0">
                <a:solidFill>
                  <a:srgbClr val="C00000"/>
                </a:solidFill>
                <a:ea typeface="Chalkduster" charset="0"/>
                <a:cs typeface="Chalkduster" charset="0"/>
              </a:rPr>
              <a:t>10% of the Stores are in Hot Region</a:t>
            </a:r>
          </a:p>
          <a:p>
            <a:pPr lvl="1"/>
            <a:endParaRPr lang="en-US" sz="2000" b="1" dirty="0">
              <a:solidFill>
                <a:schemeClr val="accent2"/>
              </a:solidFill>
              <a:ea typeface="Chalkduster" charset="0"/>
              <a:cs typeface="Chalkduster" charset="0"/>
            </a:endParaRPr>
          </a:p>
          <a:p>
            <a:endParaRPr lang="en-US" sz="2000" b="1" dirty="0">
              <a:solidFill>
                <a:schemeClr val="accent2"/>
              </a:solidFill>
            </a:endParaRPr>
          </a:p>
        </p:txBody>
      </p:sp>
    </p:spTree>
    <p:extLst>
      <p:ext uri="{BB962C8B-B14F-4D97-AF65-F5344CB8AC3E}">
        <p14:creationId xmlns:p14="http://schemas.microsoft.com/office/powerpoint/2010/main" val="1454167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F13C8D-7702-4883-A9DE-9684960C0B34}"/>
              </a:ext>
            </a:extLst>
          </p:cNvPr>
          <p:cNvSpPr txBox="1"/>
          <p:nvPr/>
        </p:nvSpPr>
        <p:spPr>
          <a:xfrm>
            <a:off x="3124200" y="723900"/>
            <a:ext cx="5429250" cy="2400657"/>
          </a:xfrm>
          <a:prstGeom prst="rect">
            <a:avLst/>
          </a:prstGeom>
          <a:noFill/>
        </p:spPr>
        <p:txBody>
          <a:bodyPr wrap="square" rtlCol="0">
            <a:spAutoFit/>
          </a:bodyPr>
          <a:lstStyle/>
          <a:p>
            <a:pPr algn="ctr"/>
            <a:r>
              <a:rPr lang="en-US" dirty="0"/>
              <a:t>PARTICIPANT: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2400" b="1" dirty="0"/>
              <a:t>OLADELE OGUNSANYA</a:t>
            </a:r>
          </a:p>
        </p:txBody>
      </p:sp>
    </p:spTree>
    <p:extLst>
      <p:ext uri="{BB962C8B-B14F-4D97-AF65-F5344CB8AC3E}">
        <p14:creationId xmlns:p14="http://schemas.microsoft.com/office/powerpoint/2010/main" val="2219403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ickedromance.files.wordpress.com/2011/06/question-mark.jpg">
            <a:extLst>
              <a:ext uri="{FF2B5EF4-FFF2-40B4-BE49-F238E27FC236}">
                <a16:creationId xmlns:a16="http://schemas.microsoft.com/office/drawing/2014/main" id="{FD425B3C-8032-4273-9D5D-17CCA640A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232" y="899337"/>
            <a:ext cx="5059326" cy="505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671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2FB0E0-7664-43E6-A632-A4B9ED4C2097}"/>
              </a:ext>
            </a:extLst>
          </p:cNvPr>
          <p:cNvSpPr/>
          <p:nvPr/>
        </p:nvSpPr>
        <p:spPr>
          <a:xfrm>
            <a:off x="872836" y="1997839"/>
            <a:ext cx="9750829" cy="3570208"/>
          </a:xfrm>
          <a:prstGeom prst="rect">
            <a:avLst/>
          </a:prstGeom>
        </p:spPr>
        <p:txBody>
          <a:bodyPr wrap="square">
            <a:spAutoFit/>
          </a:bodyPr>
          <a:lstStyle/>
          <a:p>
            <a:pPr algn="ctr"/>
            <a:r>
              <a:rPr lang="en-US" sz="2800" b="1" dirty="0">
                <a:solidFill>
                  <a:srgbClr val="222222"/>
                </a:solidFill>
                <a:latin typeface="Arial" panose="020B0604020202020204" pitchFamily="34" charset="0"/>
                <a:cs typeface="Arial" panose="020B0604020202020204" pitchFamily="34" charset="0"/>
              </a:rPr>
              <a:t>Brief History</a:t>
            </a:r>
          </a:p>
          <a:p>
            <a:pPr algn="just"/>
            <a:endParaRPr lang="en-US" dirty="0">
              <a:solidFill>
                <a:srgbClr val="222222"/>
              </a:solidFill>
              <a:latin typeface="Arial" panose="020B0604020202020204" pitchFamily="34" charset="0"/>
              <a:cs typeface="Arial" panose="020B0604020202020204" pitchFamily="34" charset="0"/>
            </a:endParaRPr>
          </a:p>
          <a:p>
            <a:pPr algn="just"/>
            <a:r>
              <a:rPr lang="en-US" dirty="0">
                <a:solidFill>
                  <a:srgbClr val="222222"/>
                </a:solidFill>
                <a:latin typeface="Arial" panose="020B0604020202020204" pitchFamily="34" charset="0"/>
                <a:cs typeface="Arial" panose="020B0604020202020204" pitchFamily="34" charset="0"/>
              </a:rPr>
              <a:t>Starbucks is a place of worship for coffee growers. It is a chain of cafeterias-coffee shops, with more than 17,000 establishments spread over 49 countries. Some people go through the cities looking for their logo to sit on a sofa and browse their Wi-Fi enjoying a great cup of coffee.</a:t>
            </a:r>
          </a:p>
          <a:p>
            <a:pPr algn="just"/>
            <a:endParaRPr lang="en-US" dirty="0">
              <a:solidFill>
                <a:srgbClr val="222222"/>
              </a:solidFill>
              <a:latin typeface="Arial" panose="020B0604020202020204" pitchFamily="34" charset="0"/>
              <a:cs typeface="Arial" panose="020B0604020202020204" pitchFamily="34" charset="0"/>
            </a:endParaRPr>
          </a:p>
          <a:p>
            <a:pPr algn="just"/>
            <a:r>
              <a:rPr lang="en-US" dirty="0">
                <a:solidFill>
                  <a:srgbClr val="222222"/>
                </a:solidFill>
                <a:latin typeface="Arial" panose="020B0604020202020204" pitchFamily="34" charset="0"/>
                <a:cs typeface="Arial" panose="020B0604020202020204" pitchFamily="34" charset="0"/>
              </a:rPr>
              <a:t>However, its logo has not always been as we know it and, in fact, it has undergone great changes since its creation in 1971. In fact, those who only know the modern logo and have surely wondered who this woman is, and what she has in hands, </a:t>
            </a:r>
          </a:p>
          <a:p>
            <a:pPr algn="just"/>
            <a:endParaRPr lang="en-US" dirty="0">
              <a:solidFill>
                <a:srgbClr val="222222"/>
              </a:solidFill>
              <a:latin typeface="Arial" panose="020B0604020202020204" pitchFamily="34" charset="0"/>
              <a:cs typeface="Arial" panose="020B0604020202020204" pitchFamily="34" charset="0"/>
            </a:endParaRPr>
          </a:p>
          <a:p>
            <a:pPr algn="just"/>
            <a:r>
              <a:rPr lang="en-US" dirty="0">
                <a:solidFill>
                  <a:srgbClr val="222222"/>
                </a:solidFill>
                <a:latin typeface="Arial" panose="020B0604020202020204" pitchFamily="34" charset="0"/>
                <a:cs typeface="Arial" panose="020B0604020202020204" pitchFamily="34" charset="0"/>
              </a:rPr>
              <a:t>History has the explanation for this mystery.</a:t>
            </a:r>
            <a:endParaRPr lang="en-US" b="0"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57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576F80-A505-4D20-8BDC-C24A2DF93847}"/>
              </a:ext>
            </a:extLst>
          </p:cNvPr>
          <p:cNvSpPr/>
          <p:nvPr/>
        </p:nvSpPr>
        <p:spPr>
          <a:xfrm>
            <a:off x="871869" y="1228398"/>
            <a:ext cx="9781953" cy="4832092"/>
          </a:xfrm>
          <a:prstGeom prst="rect">
            <a:avLst/>
          </a:prstGeom>
        </p:spPr>
        <p:txBody>
          <a:bodyPr wrap="square">
            <a:spAutoFit/>
          </a:bodyPr>
          <a:lstStyle/>
          <a:p>
            <a:pPr algn="ctr"/>
            <a:r>
              <a:rPr lang="en-US" sz="2800" b="1" dirty="0">
                <a:solidFill>
                  <a:srgbClr val="222222"/>
                </a:solidFill>
                <a:latin typeface="Arial" panose="020B0604020202020204" pitchFamily="34" charset="0"/>
                <a:cs typeface="Arial" panose="020B0604020202020204" pitchFamily="34" charset="0"/>
              </a:rPr>
              <a:t>ABOUT THE PROJECT</a:t>
            </a:r>
          </a:p>
          <a:p>
            <a:endParaRPr lang="en-US" dirty="0">
              <a:solidFill>
                <a:srgbClr val="222222"/>
              </a:solidFill>
              <a:latin typeface="Arial" panose="020B0604020202020204" pitchFamily="34" charset="0"/>
              <a:cs typeface="Arial" panose="020B0604020202020204" pitchFamily="34" charset="0"/>
            </a:endParaRPr>
          </a:p>
          <a:p>
            <a:endParaRPr lang="en-US" dirty="0">
              <a:solidFill>
                <a:srgbClr val="222222"/>
              </a:solidFill>
              <a:latin typeface="Arial" panose="020B0604020202020204" pitchFamily="34" charset="0"/>
              <a:cs typeface="Arial" panose="020B0604020202020204" pitchFamily="34" charset="0"/>
            </a:endParaRPr>
          </a:p>
          <a:p>
            <a:endParaRPr lang="en-US"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This Project is set to Determine How Starbucks Coffee company is been distributed in the United States of America and Globally.  </a:t>
            </a:r>
          </a:p>
          <a:p>
            <a:endParaRPr lang="en-US"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It also going to show the  Relationship between Store owners and the Population Demographics. </a:t>
            </a:r>
          </a:p>
          <a:p>
            <a:endParaRPr lang="en-US"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The Project also determine how Weather (Climatic Impact)  Affect sales where the Starbucks Stores are located. </a:t>
            </a:r>
          </a:p>
          <a:p>
            <a:endParaRPr lang="en-US" dirty="0">
              <a:solidFill>
                <a:srgbClr val="222222"/>
              </a:solidFill>
              <a:latin typeface="Arial" panose="020B0604020202020204" pitchFamily="34" charset="0"/>
              <a:cs typeface="Arial" panose="020B0604020202020204" pitchFamily="34" charset="0"/>
            </a:endParaRPr>
          </a:p>
          <a:p>
            <a:endParaRPr lang="en-US" sz="2800" dirty="0">
              <a:solidFill>
                <a:srgbClr val="222222"/>
              </a:solidFill>
              <a:latin typeface="Arial" panose="020B0604020202020204" pitchFamily="34" charset="0"/>
              <a:cs typeface="Arial" panose="020B0604020202020204" pitchFamily="34" charset="0"/>
            </a:endParaRPr>
          </a:p>
          <a:p>
            <a:pPr algn="just"/>
            <a:endParaRPr lang="en-US" dirty="0">
              <a:solidFill>
                <a:srgbClr val="222222"/>
              </a:solidFill>
              <a:latin typeface="Arial" panose="020B0604020202020204" pitchFamily="34" charset="0"/>
              <a:cs typeface="Arial" panose="020B0604020202020204" pitchFamily="34" charset="0"/>
            </a:endParaRPr>
          </a:p>
          <a:p>
            <a:pPr algn="just"/>
            <a:endParaRPr lang="en-US"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8601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1913D-E711-4546-829C-379760021946}"/>
              </a:ext>
            </a:extLst>
          </p:cNvPr>
          <p:cNvSpPr txBox="1"/>
          <p:nvPr/>
        </p:nvSpPr>
        <p:spPr>
          <a:xfrm>
            <a:off x="4051005" y="659218"/>
            <a:ext cx="2902688"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DATA SOURCES</a:t>
            </a:r>
            <a:r>
              <a:rPr lang="en-US" b="1" dirty="0"/>
              <a:t> </a:t>
            </a:r>
          </a:p>
        </p:txBody>
      </p:sp>
      <p:pic>
        <p:nvPicPr>
          <p:cNvPr id="1026" name="Picture 2" descr="https://tse2.mm.bing.net/th?id=OIP.cZyrM3RYB4MDwyUehkw0uwHaHa&amp;pid=15.1&amp;P=0&amp;w=300&amp;h=300">
            <a:extLst>
              <a:ext uri="{FF2B5EF4-FFF2-40B4-BE49-F238E27FC236}">
                <a16:creationId xmlns:a16="http://schemas.microsoft.com/office/drawing/2014/main" id="{49971EC6-2BCF-4C6F-9D71-192D2BC9D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53" y="1554200"/>
            <a:ext cx="1084853" cy="1084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gapminder.org/GapminderMedia/wp-uploads/small_images/worldbank_data.jpg">
            <a:extLst>
              <a:ext uri="{FF2B5EF4-FFF2-40B4-BE49-F238E27FC236}">
                <a16:creationId xmlns:a16="http://schemas.microsoft.com/office/drawing/2014/main" id="{D489CAF7-34A9-4024-8C42-21F156E81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492" y="2545404"/>
            <a:ext cx="1963563" cy="15080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ruiton.com/wp-content/uploads/2015/04/Android-Places-API-Featured2.jpg">
            <a:extLst>
              <a:ext uri="{FF2B5EF4-FFF2-40B4-BE49-F238E27FC236}">
                <a16:creationId xmlns:a16="http://schemas.microsoft.com/office/drawing/2014/main" id="{20BFE2D7-4EB0-4CF5-BACF-9AEE658CC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715" y="3088187"/>
            <a:ext cx="2250484" cy="12650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ilywinfield.files.wordpress.com/2013/10/starbucksthird.jpg">
            <a:extLst>
              <a:ext uri="{FF2B5EF4-FFF2-40B4-BE49-F238E27FC236}">
                <a16:creationId xmlns:a16="http://schemas.microsoft.com/office/drawing/2014/main" id="{91900850-A0BF-49D4-B63B-8EACE265E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665" y="1580171"/>
            <a:ext cx="5165653" cy="15080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nycdatascience.com/blog/wp-content/uploads/2015/07/Kaggle.png">
            <a:extLst>
              <a:ext uri="{FF2B5EF4-FFF2-40B4-BE49-F238E27FC236}">
                <a16:creationId xmlns:a16="http://schemas.microsoft.com/office/drawing/2014/main" id="{05283177-600F-49FF-8B85-FD45D8CC2A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341" y="1687834"/>
            <a:ext cx="1508016" cy="1508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99028ED-2B03-4A9C-B76E-1861C469F0BE}"/>
              </a:ext>
            </a:extLst>
          </p:cNvPr>
          <p:cNvSpPr/>
          <p:nvPr/>
        </p:nvSpPr>
        <p:spPr>
          <a:xfrm>
            <a:off x="4464603" y="4563049"/>
            <a:ext cx="2369239" cy="369332"/>
          </a:xfrm>
          <a:prstGeom prst="rect">
            <a:avLst/>
          </a:prstGeom>
        </p:spPr>
        <p:txBody>
          <a:bodyPr wrap="none">
            <a:spAutoFit/>
          </a:bodyPr>
          <a:lstStyle/>
          <a:p>
            <a:pPr algn="ctr"/>
            <a:r>
              <a:rPr lang="en-US" b="1" dirty="0">
                <a:latin typeface="Arial" panose="020B0604020202020204" pitchFamily="34" charset="0"/>
                <a:cs typeface="Arial" panose="020B0604020202020204" pitchFamily="34" charset="0"/>
              </a:rPr>
              <a:t>TECHNICAL TOOLS</a:t>
            </a:r>
            <a:endParaRPr lang="en-US" b="1" dirty="0"/>
          </a:p>
        </p:txBody>
      </p:sp>
      <p:pic>
        <p:nvPicPr>
          <p:cNvPr id="1036" name="Picture 12" descr="https://tse2.mm.bing.net/th?id=OIP.C3OvCtfwGKhktIFD1cZOHwHaC5&amp;pid=15.1&amp;P=0&amp;w=472&amp;h=185">
            <a:extLst>
              <a:ext uri="{FF2B5EF4-FFF2-40B4-BE49-F238E27FC236}">
                <a16:creationId xmlns:a16="http://schemas.microsoft.com/office/drawing/2014/main" id="{FEF6B1CF-D9A0-4616-9F95-1162E12854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4437" y="5586791"/>
            <a:ext cx="2162175" cy="8474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tse1.mm.bing.net/th?id=OIP.RD41a80VdU3C-HfFcjAleAHaDI&amp;pid=15.1&amp;P=0&amp;w=380&amp;h=161">
            <a:extLst>
              <a:ext uri="{FF2B5EF4-FFF2-40B4-BE49-F238E27FC236}">
                <a16:creationId xmlns:a16="http://schemas.microsoft.com/office/drawing/2014/main" id="{709439EB-7C02-4E45-92C7-9EE5A37B5E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8747" y="5380964"/>
            <a:ext cx="2486025" cy="10532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tse2.mm.bing.net/th?id=OIP.wP8ubuQEIrtxtfd-DTOTigHaD4&amp;pid=15.1&amp;P=0&amp;w=338&amp;h=178">
            <a:extLst>
              <a:ext uri="{FF2B5EF4-FFF2-40B4-BE49-F238E27FC236}">
                <a16:creationId xmlns:a16="http://schemas.microsoft.com/office/drawing/2014/main" id="{E3E33584-BB5D-4FD3-A9D1-EF56ED6593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164" y="5302861"/>
            <a:ext cx="1895474" cy="992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tse2.mm.bing.net/th?id=OIP.kSskXOrTgU1QxynQtHPrmQHaCp&amp;pid=15.1&amp;P=0&amp;w=566&amp;h=202">
            <a:extLst>
              <a:ext uri="{FF2B5EF4-FFF2-40B4-BE49-F238E27FC236}">
                <a16:creationId xmlns:a16="http://schemas.microsoft.com/office/drawing/2014/main" id="{F89275EB-DE05-4900-AAB2-F540522A99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890" y="5383176"/>
            <a:ext cx="2495550" cy="889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553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FD8A2-5FEC-4218-8618-5E3EAABA1D17}"/>
              </a:ext>
            </a:extLst>
          </p:cNvPr>
          <p:cNvSpPr/>
          <p:nvPr/>
        </p:nvSpPr>
        <p:spPr>
          <a:xfrm>
            <a:off x="701749" y="1012954"/>
            <a:ext cx="10271051" cy="4524315"/>
          </a:xfrm>
          <a:prstGeom prst="rect">
            <a:avLst/>
          </a:prstGeom>
        </p:spPr>
        <p:txBody>
          <a:bodyPr wrap="square">
            <a:spAutoFit/>
          </a:bodyPr>
          <a:lstStyle/>
          <a:p>
            <a:pPr algn="ctr"/>
            <a:r>
              <a:rPr lang="en-US" sz="2800" b="1" dirty="0">
                <a:solidFill>
                  <a:srgbClr val="222222"/>
                </a:solidFill>
                <a:latin typeface="Arial" panose="020B0604020202020204" pitchFamily="34" charset="0"/>
                <a:cs typeface="Arial" panose="020B0604020202020204" pitchFamily="34" charset="0"/>
              </a:rPr>
              <a:t>MACHINE LEARNING – </a:t>
            </a:r>
          </a:p>
          <a:p>
            <a:endParaRPr lang="en-US" dirty="0">
              <a:solidFill>
                <a:srgbClr val="222222"/>
              </a:solidFill>
              <a:latin typeface="Arial" panose="020B0604020202020204" pitchFamily="34" charset="0"/>
              <a:cs typeface="Arial" panose="020B0604020202020204" pitchFamily="34" charset="0"/>
            </a:endParaRPr>
          </a:p>
          <a:p>
            <a:pPr algn="just"/>
            <a:r>
              <a:rPr lang="en-US" sz="1600" dirty="0">
                <a:solidFill>
                  <a:srgbClr val="222222"/>
                </a:solidFill>
                <a:latin typeface="Arial" panose="020B0604020202020204" pitchFamily="34" charset="0"/>
                <a:cs typeface="Arial" panose="020B0604020202020204" pitchFamily="34" charset="0"/>
              </a:rPr>
              <a:t>In this Project I was able to Merge three(3) Datasets together in other to be able to get an output. So I merged the Starbucks Datasets and also the Census tracts Dataset joined on Postcodes. Trying to Determine all other Coffee Shop located near Starbucks in the USA I was able to use google API to generate the Data of nearby coffee shop around but couldn’t get an accurate result which I tried everything to get it right but few shops showed up.</a:t>
            </a:r>
          </a:p>
          <a:p>
            <a:pPr algn="just"/>
            <a:endParaRPr lang="en-US" sz="1600" b="1" dirty="0">
              <a:solidFill>
                <a:srgbClr val="222222"/>
              </a:solidFill>
              <a:latin typeface="Arial" panose="020B0604020202020204" pitchFamily="34" charset="0"/>
              <a:cs typeface="Arial" panose="020B0604020202020204" pitchFamily="34" charset="0"/>
            </a:endParaRPr>
          </a:p>
          <a:p>
            <a:pPr algn="just"/>
            <a:r>
              <a:rPr lang="en-US" sz="1600" b="1" dirty="0">
                <a:solidFill>
                  <a:srgbClr val="222222"/>
                </a:solidFill>
                <a:latin typeface="Arial" panose="020B0604020202020204" pitchFamily="34" charset="0"/>
                <a:cs typeface="Arial" panose="020B0604020202020204" pitchFamily="34" charset="0"/>
              </a:rPr>
              <a:t>PURPOSE – </a:t>
            </a:r>
            <a:r>
              <a:rPr lang="en-US" sz="1600" dirty="0">
                <a:solidFill>
                  <a:srgbClr val="222222"/>
                </a:solidFill>
                <a:latin typeface="Arial" panose="020B0604020202020204" pitchFamily="34" charset="0"/>
                <a:cs typeface="Arial" panose="020B0604020202020204" pitchFamily="34" charset="0"/>
              </a:rPr>
              <a:t>To Predict Starbucks Coffee Shops in the US Based on People’s House Hold Income, Income Per Capita, Population and Median Age.</a:t>
            </a:r>
          </a:p>
          <a:p>
            <a:pPr algn="just"/>
            <a:endParaRPr lang="en-US" sz="1600" b="1" dirty="0">
              <a:solidFill>
                <a:srgbClr val="222222"/>
              </a:solidFill>
              <a:latin typeface="Arial" panose="020B0604020202020204" pitchFamily="34" charset="0"/>
              <a:cs typeface="Arial" panose="020B0604020202020204" pitchFamily="34" charset="0"/>
            </a:endParaRPr>
          </a:p>
          <a:p>
            <a:pPr algn="just"/>
            <a:r>
              <a:rPr lang="en-US" sz="1600" b="1" dirty="0">
                <a:solidFill>
                  <a:srgbClr val="222222"/>
                </a:solidFill>
                <a:latin typeface="Arial" panose="020B0604020202020204" pitchFamily="34" charset="0"/>
                <a:cs typeface="Arial" panose="020B0604020202020204" pitchFamily="34" charset="0"/>
              </a:rPr>
              <a:t>METHOD</a:t>
            </a:r>
            <a:r>
              <a:rPr lang="en-US" sz="1600" dirty="0">
                <a:solidFill>
                  <a:srgbClr val="222222"/>
                </a:solidFill>
                <a:latin typeface="Arial" panose="020B0604020202020204" pitchFamily="34" charset="0"/>
                <a:cs typeface="Arial" panose="020B0604020202020204" pitchFamily="34" charset="0"/>
              </a:rPr>
              <a:t> -  After Several Attempts to Predict, Train and Test the Data that I used I was getting a several Low Test, Train results until I was able to Convert a  column from the Data frame which is the Starbucks Store column to bins (Binary numbers) and Substituted to (y)</a:t>
            </a:r>
          </a:p>
          <a:p>
            <a:pPr algn="just"/>
            <a:r>
              <a:rPr lang="en-US" sz="1600" dirty="0">
                <a:solidFill>
                  <a:srgbClr val="222222"/>
                </a:solidFill>
                <a:latin typeface="Arial" panose="020B0604020202020204" pitchFamily="34" charset="0"/>
                <a:cs typeface="Arial" panose="020B0604020202020204" pitchFamily="34" charset="0"/>
              </a:rPr>
              <a:t>I was able to use Random Forest Analysis, Confusion Matrix, Mean Squared Error(MSE) and K_Nearest_Neighbor(KNN) to Test , Train and Predict the Data.   </a:t>
            </a:r>
          </a:p>
          <a:p>
            <a:pPr algn="just"/>
            <a:endParaRPr lang="en-US"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25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806A60-BC95-4260-B9A0-D6BBFA949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051" y="133003"/>
            <a:ext cx="5645264" cy="3175461"/>
          </a:xfrm>
          <a:prstGeom prst="rect">
            <a:avLst/>
          </a:prstGeom>
        </p:spPr>
      </p:pic>
      <p:pic>
        <p:nvPicPr>
          <p:cNvPr id="5" name="Picture 4">
            <a:extLst>
              <a:ext uri="{FF2B5EF4-FFF2-40B4-BE49-F238E27FC236}">
                <a16:creationId xmlns:a16="http://schemas.microsoft.com/office/drawing/2014/main" id="{5D0B499B-E61F-4912-A38D-F6BB52EF86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32" y="133002"/>
            <a:ext cx="5645265" cy="3175461"/>
          </a:xfrm>
          <a:prstGeom prst="rect">
            <a:avLst/>
          </a:prstGeom>
        </p:spPr>
      </p:pic>
      <p:pic>
        <p:nvPicPr>
          <p:cNvPr id="9" name="Picture 8">
            <a:extLst>
              <a:ext uri="{FF2B5EF4-FFF2-40B4-BE49-F238E27FC236}">
                <a16:creationId xmlns:a16="http://schemas.microsoft.com/office/drawing/2014/main" id="{9A81C556-4C3C-43F6-A20D-2B23967963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897" y="3733456"/>
            <a:ext cx="5054139" cy="2842953"/>
          </a:xfrm>
          <a:prstGeom prst="rect">
            <a:avLst/>
          </a:prstGeom>
        </p:spPr>
      </p:pic>
      <p:pic>
        <p:nvPicPr>
          <p:cNvPr id="11" name="Picture 10">
            <a:extLst>
              <a:ext uri="{FF2B5EF4-FFF2-40B4-BE49-F238E27FC236}">
                <a16:creationId xmlns:a16="http://schemas.microsoft.com/office/drawing/2014/main" id="{6AC6B1D8-DBB2-4DA7-BA5F-7F01A9855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678" y="3733456"/>
            <a:ext cx="4727171" cy="2659034"/>
          </a:xfrm>
          <a:prstGeom prst="rect">
            <a:avLst/>
          </a:prstGeom>
        </p:spPr>
      </p:pic>
    </p:spTree>
    <p:extLst>
      <p:ext uri="{BB962C8B-B14F-4D97-AF65-F5344CB8AC3E}">
        <p14:creationId xmlns:p14="http://schemas.microsoft.com/office/powerpoint/2010/main" val="617943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E1477C-027E-4199-9DAC-935ED16972BE}"/>
              </a:ext>
            </a:extLst>
          </p:cNvPr>
          <p:cNvSpPr txBox="1"/>
          <p:nvPr/>
        </p:nvSpPr>
        <p:spPr>
          <a:xfrm>
            <a:off x="1532158" y="811416"/>
            <a:ext cx="9301941" cy="5016758"/>
          </a:xfrm>
          <a:prstGeom prst="rect">
            <a:avLst/>
          </a:prstGeom>
          <a:noFill/>
        </p:spPr>
        <p:txBody>
          <a:bodyPr wrap="square" rtlCol="0">
            <a:spAutoFit/>
          </a:bodyPr>
          <a:lstStyle/>
          <a:p>
            <a:pPr algn="ctr"/>
            <a:r>
              <a:rPr lang="en-US" sz="3200" b="1" dirty="0">
                <a:solidFill>
                  <a:srgbClr val="00B050"/>
                </a:solidFill>
                <a:latin typeface="Calibri" panose="020F0502020204030204" pitchFamily="34" charset="0"/>
                <a:ea typeface="Chalkduster" charset="0"/>
                <a:cs typeface="Calibri" panose="020F0502020204030204" pitchFamily="34" charset="0"/>
              </a:rPr>
              <a:t>General Overview and Questions</a:t>
            </a:r>
          </a:p>
          <a:p>
            <a:endParaRPr lang="en-US" sz="3200" dirty="0">
              <a:latin typeface="Calibri" panose="020F0502020204030204" pitchFamily="34" charset="0"/>
              <a:ea typeface="Chalkduster" charset="0"/>
              <a:cs typeface="Calibri" panose="020F0502020204030204" pitchFamily="34" charset="0"/>
            </a:endParaRPr>
          </a:p>
          <a:p>
            <a:r>
              <a:rPr lang="en-US" sz="3200" dirty="0">
                <a:latin typeface="Calibri" panose="020F0502020204030204" pitchFamily="34" charset="0"/>
                <a:ea typeface="Chalkduster" charset="0"/>
                <a:cs typeface="Calibri" panose="020F0502020204030204" pitchFamily="34" charset="0"/>
              </a:rPr>
              <a:t>How is the Starbucks stores distributed in the Us and  globally?</a:t>
            </a:r>
          </a:p>
          <a:p>
            <a:endParaRPr lang="en-US" sz="3200" dirty="0">
              <a:latin typeface="Calibri" panose="020F0502020204030204" pitchFamily="34" charset="0"/>
              <a:ea typeface="Chalkduster" charset="0"/>
              <a:cs typeface="Calibri" panose="020F0502020204030204" pitchFamily="34" charset="0"/>
            </a:endParaRPr>
          </a:p>
          <a:p>
            <a:r>
              <a:rPr lang="en-US" sz="3200" dirty="0">
                <a:latin typeface="Calibri" panose="020F0502020204030204" pitchFamily="34" charset="0"/>
                <a:ea typeface="Chalkduster" charset="0"/>
                <a:cs typeface="Calibri" panose="020F0502020204030204" pitchFamily="34" charset="0"/>
              </a:rPr>
              <a:t>Does store ownership have any demographic relationship?</a:t>
            </a:r>
          </a:p>
          <a:p>
            <a:pPr marL="285750" indent="-285750">
              <a:buFont typeface="Wingdings" charset="2"/>
              <a:buChar char="q"/>
            </a:pPr>
            <a:endParaRPr lang="en-US" sz="3200" dirty="0">
              <a:latin typeface="Calibri" panose="020F0502020204030204" pitchFamily="34" charset="0"/>
              <a:ea typeface="Chalkduster" charset="0"/>
              <a:cs typeface="Calibri" panose="020F0502020204030204" pitchFamily="34" charset="0"/>
            </a:endParaRPr>
          </a:p>
          <a:p>
            <a:r>
              <a:rPr lang="en-US" sz="3200" dirty="0">
                <a:latin typeface="Calibri" panose="020F0502020204030204" pitchFamily="34" charset="0"/>
                <a:ea typeface="Chalkduster" charset="0"/>
                <a:cs typeface="Calibri" panose="020F0502020204030204" pitchFamily="34" charset="0"/>
              </a:rPr>
              <a:t>Does climate have any impact on store distribution?</a:t>
            </a:r>
          </a:p>
          <a:p>
            <a:endParaRPr lang="en-US" sz="3200" dirty="0">
              <a:latin typeface="Calibri" panose="020F0502020204030204" pitchFamily="34" charset="0"/>
              <a:ea typeface="Chalkduster" charset="0"/>
              <a:cs typeface="Calibri" panose="020F0502020204030204" pitchFamily="34" charset="0"/>
            </a:endParaRPr>
          </a:p>
        </p:txBody>
      </p:sp>
    </p:spTree>
    <p:extLst>
      <p:ext uri="{BB962C8B-B14F-4D97-AF65-F5344CB8AC3E}">
        <p14:creationId xmlns:p14="http://schemas.microsoft.com/office/powerpoint/2010/main" val="148977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6D56-F2A2-4231-B480-0AA42F56DFA9}"/>
              </a:ext>
            </a:extLst>
          </p:cNvPr>
          <p:cNvSpPr>
            <a:spLocks noGrp="1"/>
          </p:cNvSpPr>
          <p:nvPr>
            <p:ph type="title"/>
          </p:nvPr>
        </p:nvSpPr>
        <p:spPr/>
        <p:txBody>
          <a:bodyPr/>
          <a:lstStyle/>
          <a:p>
            <a:r>
              <a:rPr lang="en-US" dirty="0"/>
              <a:t>STARBUCKS LOCATION BASED ON INCOME</a:t>
            </a:r>
          </a:p>
        </p:txBody>
      </p:sp>
      <p:graphicFrame>
        <p:nvGraphicFramePr>
          <p:cNvPr id="6" name="Content Placeholder 5">
            <a:extLst>
              <a:ext uri="{FF2B5EF4-FFF2-40B4-BE49-F238E27FC236}">
                <a16:creationId xmlns:a16="http://schemas.microsoft.com/office/drawing/2014/main" id="{2B7D8383-23A4-4B1E-BAC2-3449E56471DD}"/>
              </a:ext>
            </a:extLst>
          </p:cNvPr>
          <p:cNvGraphicFramePr>
            <a:graphicFrameLocks noGrp="1"/>
          </p:cNvGraphicFramePr>
          <p:nvPr>
            <p:ph idx="1"/>
            <p:extLst>
              <p:ext uri="{D42A27DB-BD31-4B8C-83A1-F6EECF244321}">
                <p14:modId xmlns:p14="http://schemas.microsoft.com/office/powerpoint/2010/main" val="2052447240"/>
              </p:ext>
            </p:extLst>
          </p:nvPr>
        </p:nvGraphicFramePr>
        <p:xfrm>
          <a:off x="8000036" y="140677"/>
          <a:ext cx="4299816" cy="2417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CA656F4B-EEB4-4142-830A-F50E50BFB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299852" cy="6858000"/>
          </a:xfrm>
          <a:prstGeom prst="rect">
            <a:avLst/>
          </a:prstGeom>
        </p:spPr>
      </p:pic>
      <p:sp>
        <p:nvSpPr>
          <p:cNvPr id="9" name="TextBox 8">
            <a:extLst>
              <a:ext uri="{FF2B5EF4-FFF2-40B4-BE49-F238E27FC236}">
                <a16:creationId xmlns:a16="http://schemas.microsoft.com/office/drawing/2014/main" id="{9A1C07F7-D251-470B-A2D5-6CD9DA297817}"/>
              </a:ext>
            </a:extLst>
          </p:cNvPr>
          <p:cNvSpPr txBox="1"/>
          <p:nvPr/>
        </p:nvSpPr>
        <p:spPr>
          <a:xfrm>
            <a:off x="651935" y="381906"/>
            <a:ext cx="10329178" cy="830997"/>
          </a:xfrm>
          <a:prstGeom prst="rect">
            <a:avLst/>
          </a:prstGeom>
          <a:noFill/>
        </p:spPr>
        <p:txBody>
          <a:bodyPr wrap="square" rtlCol="0">
            <a:spAutoFit/>
          </a:bodyPr>
          <a:lstStyle/>
          <a:p>
            <a:r>
              <a:rPr lang="en-US" sz="4800" dirty="0">
                <a:solidFill>
                  <a:schemeClr val="bg2"/>
                </a:solidFill>
                <a:latin typeface="Franklin Gothic Heavy" panose="020B0903020102020204" pitchFamily="34" charset="0"/>
                <a:ea typeface="Chalkduster" charset="0"/>
                <a:cs typeface="Chalkduster" charset="0"/>
              </a:rPr>
              <a:t>Starbucks Distribution Across USA</a:t>
            </a:r>
            <a:endParaRPr lang="en-US" sz="4800" b="1" dirty="0">
              <a:solidFill>
                <a:schemeClr val="bg2"/>
              </a:solidFill>
              <a:latin typeface="Franklin Gothic Heavy" panose="020B0903020102020204" pitchFamily="34" charset="0"/>
              <a:ea typeface="Chalkduster" charset="0"/>
              <a:cs typeface="Chalkduster" charset="0"/>
            </a:endParaRPr>
          </a:p>
        </p:txBody>
      </p:sp>
      <p:sp>
        <p:nvSpPr>
          <p:cNvPr id="10" name="TextBox 9">
            <a:extLst>
              <a:ext uri="{FF2B5EF4-FFF2-40B4-BE49-F238E27FC236}">
                <a16:creationId xmlns:a16="http://schemas.microsoft.com/office/drawing/2014/main" id="{B397D694-F6D8-4C8C-8B9D-AAA4D9637428}"/>
              </a:ext>
            </a:extLst>
          </p:cNvPr>
          <p:cNvSpPr txBox="1"/>
          <p:nvPr/>
        </p:nvSpPr>
        <p:spPr>
          <a:xfrm>
            <a:off x="827578" y="4257307"/>
            <a:ext cx="11042995" cy="2246769"/>
          </a:xfrm>
          <a:prstGeom prst="rect">
            <a:avLst/>
          </a:prstGeom>
          <a:noFill/>
        </p:spPr>
        <p:txBody>
          <a:bodyPr wrap="square" rtlCol="0">
            <a:spAutoFit/>
          </a:bodyPr>
          <a:lstStyle/>
          <a:p>
            <a:pPr marL="285750" indent="-285750">
              <a:buFont typeface="Wingdings" charset="2"/>
              <a:buChar char="q"/>
            </a:pPr>
            <a:endParaRPr lang="en-US" sz="2800" dirty="0">
              <a:solidFill>
                <a:srgbClr val="FFFF00"/>
              </a:solidFill>
              <a:latin typeface="Gill Sans Ultra Bold" panose="020B0A02020104020203" pitchFamily="34" charset="0"/>
              <a:ea typeface="Chalkduster" charset="0"/>
              <a:cs typeface="Chalkduster" charset="0"/>
            </a:endParaRPr>
          </a:p>
          <a:p>
            <a:r>
              <a:rPr lang="en-US" sz="2800" dirty="0">
                <a:solidFill>
                  <a:srgbClr val="FFFF00"/>
                </a:solidFill>
                <a:latin typeface="Gill Sans Ultra Bold" panose="020B0A02020104020203" pitchFamily="34" charset="0"/>
                <a:ea typeface="Chalkduster" charset="0"/>
                <a:cs typeface="Chalkduster" charset="0"/>
              </a:rPr>
              <a:t> store distribution Across the US</a:t>
            </a:r>
          </a:p>
          <a:p>
            <a:pPr marL="285750" indent="-285750">
              <a:buFont typeface="Wingdings" charset="2"/>
              <a:buChar char="q"/>
            </a:pPr>
            <a:endParaRPr lang="en-US" sz="2800" b="1" dirty="0">
              <a:solidFill>
                <a:srgbClr val="FFFF00"/>
              </a:solidFill>
              <a:latin typeface="Gill Sans Ultra Bold" panose="020B0A02020104020203" pitchFamily="34" charset="0"/>
              <a:ea typeface="Chalkduster" charset="0"/>
              <a:cs typeface="Chalkduster" charset="0"/>
            </a:endParaRPr>
          </a:p>
          <a:p>
            <a:r>
              <a:rPr lang="en-US" sz="2800" dirty="0">
                <a:solidFill>
                  <a:srgbClr val="FFFF00"/>
                </a:solidFill>
                <a:latin typeface="Gill Sans Ultra Bold" panose="020B0A02020104020203" pitchFamily="34" charset="0"/>
                <a:ea typeface="Chalkduster" charset="0"/>
                <a:cs typeface="Chalkduster" charset="0"/>
              </a:rPr>
              <a:t>How competitive is the coffee  business</a:t>
            </a:r>
          </a:p>
          <a:p>
            <a:endParaRPr lang="en-US" sz="2800" dirty="0">
              <a:solidFill>
                <a:srgbClr val="FFFF00"/>
              </a:solidFill>
              <a:latin typeface="Gill Sans Ultra Bold" panose="020B0A02020104020203" pitchFamily="34" charset="0"/>
            </a:endParaRPr>
          </a:p>
        </p:txBody>
      </p:sp>
    </p:spTree>
    <p:extLst>
      <p:ext uri="{BB962C8B-B14F-4D97-AF65-F5344CB8AC3E}">
        <p14:creationId xmlns:p14="http://schemas.microsoft.com/office/powerpoint/2010/main" val="42905508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23494</TotalTime>
  <Words>946</Words>
  <Application>Microsoft Office PowerPoint</Application>
  <PresentationFormat>Widescreen</PresentationFormat>
  <Paragraphs>120</Paragraphs>
  <Slides>20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Arial</vt:lpstr>
      <vt:lpstr>Arial Black</vt:lpstr>
      <vt:lpstr>Arial Narrow</vt:lpstr>
      <vt:lpstr>Bahnschrift SemiBold SemiConden</vt:lpstr>
      <vt:lpstr>Berlin Sans FB Demi</vt:lpstr>
      <vt:lpstr>Calibri</vt:lpstr>
      <vt:lpstr>Chalkduster</vt:lpstr>
      <vt:lpstr>Cooper Black</vt:lpstr>
      <vt:lpstr>Franklin Gothic Heavy</vt:lpstr>
      <vt:lpstr>Gill Sans Ultra Bold</vt:lpstr>
      <vt:lpstr>Tw Cen MT</vt:lpstr>
      <vt:lpstr>Tw Cen MT Condensed</vt:lpstr>
      <vt:lpstr>Wingdings</vt:lpstr>
      <vt:lpstr>Wingdings 3</vt:lpstr>
      <vt:lpstr>Integral</vt:lpstr>
      <vt:lpstr>Starbucks Distribution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STARBUCKS LOCATION BASED ON INCOME</vt:lpstr>
      <vt:lpstr>PowerPoint Presentation</vt:lpstr>
      <vt:lpstr>Starbucks STORES Vs Nearby Coffee Shops by Zip codes</vt:lpstr>
      <vt:lpstr>PowerPoint Presentation</vt:lpstr>
      <vt:lpstr>PowerPoint Presentation</vt:lpstr>
      <vt:lpstr>Starbucks Stores  Count  based on Race in the US by STATE </vt:lpstr>
      <vt:lpstr>STARBUCKS TARGET  BY AGE GROUP</vt:lpstr>
      <vt:lpstr>PowerPoint Presentation</vt:lpstr>
      <vt:lpstr>PowerPoint Presentation</vt:lpstr>
      <vt:lpstr>STORE OWNERSHIP VS DEMOGRAPHIC RELATIONSHIP</vt:lpstr>
      <vt:lpstr>Climate impact on Starbucks stores globally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Oladele Ogunsanya</dc:creator>
  <cp:lastModifiedBy>Oladele Ogunsanya</cp:lastModifiedBy>
  <cp:revision>88</cp:revision>
  <dcterms:created xsi:type="dcterms:W3CDTF">2018-06-30T17:27:05Z</dcterms:created>
  <dcterms:modified xsi:type="dcterms:W3CDTF">2018-07-19T17:15:02Z</dcterms:modified>
</cp:coreProperties>
</file>